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9144000"/>
  <p:notesSz cx="6858000" cy="9144000"/>
  <p:embeddedFontLst>
    <p:embeddedFont>
      <p:font typeface="Robo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3" roundtripDataSignature="AMtx7mgkkWLpwT56YvP0tEdsJYfLGZqe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A69BA4-EBA1-4847-9996-F42F65920077}">
  <a:tblStyle styleId="{5BA69BA4-EBA1-4847-9996-F42F6592007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customschemas.google.com/relationships/presentationmetadata" Target="metadata"/><Relationship Id="rId52"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179" name="Google Shape;17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189" name="Google Shape;18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01" name="Google Shape;20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206" name="Google Shape;20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6" name="Google Shape;2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26" name="Google Shape;22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100"/>
              <a:buFont typeface="Arial"/>
              <a:buNone/>
            </a:pPr>
            <a:r>
              <a:t/>
            </a:r>
            <a:endParaRPr/>
          </a:p>
        </p:txBody>
      </p:sp>
      <p:sp>
        <p:nvSpPr>
          <p:cNvPr id="237" name="Google Shape;237;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100"/>
              <a:buFont typeface="Arial"/>
              <a:buNone/>
            </a:pPr>
            <a:r>
              <a:t/>
            </a:r>
            <a:endParaRPr/>
          </a:p>
        </p:txBody>
      </p:sp>
      <p:sp>
        <p:nvSpPr>
          <p:cNvPr id="250" name="Google Shape;250;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2"/>
          <p:cNvSpPr/>
          <p:nvPr>
            <p:ph idx="2" type="pic"/>
          </p:nvPr>
        </p:nvSpPr>
        <p:spPr>
          <a:xfrm>
            <a:off x="1792288" y="612775"/>
            <a:ext cx="5486400" cy="4114800"/>
          </a:xfrm>
          <a:prstGeom prst="rect">
            <a:avLst/>
          </a:prstGeom>
          <a:noFill/>
          <a:ln>
            <a:noFill/>
          </a:ln>
        </p:spPr>
      </p:sp>
      <p:sp>
        <p:nvSpPr>
          <p:cNvPr id="68" name="Google Shape;68;p5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www.zillow.com/research/data/" TargetMode="External"/><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flipH="1" rot="-5400000">
            <a:off x="526824" y="1204508"/>
            <a:ext cx="3850317" cy="4903967"/>
          </a:xfrm>
          <a:custGeom>
            <a:rect b="b" l="l" r="r" t="t"/>
            <a:pathLst>
              <a:path extrusionOk="0" h="5978116" w="3850317">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0" name="Google Shape;90;p1"/>
          <p:cNvSpPr txBox="1"/>
          <p:nvPr>
            <p:ph type="ctrTitle"/>
          </p:nvPr>
        </p:nvSpPr>
        <p:spPr>
          <a:xfrm>
            <a:off x="401540" y="2248263"/>
            <a:ext cx="2826688" cy="1606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900"/>
              <a:buFont typeface="Calibri"/>
              <a:buNone/>
            </a:pPr>
            <a:r>
              <a:rPr lang="en-US" sz="2900"/>
              <a:t>Exploratory Data Analysis (EDA)</a:t>
            </a:r>
            <a:endParaRPr/>
          </a:p>
        </p:txBody>
      </p:sp>
      <p:sp>
        <p:nvSpPr>
          <p:cNvPr id="91" name="Google Shape;91;p1"/>
          <p:cNvSpPr txBox="1"/>
          <p:nvPr>
            <p:ph idx="1" type="subTitle"/>
          </p:nvPr>
        </p:nvSpPr>
        <p:spPr>
          <a:xfrm>
            <a:off x="401540" y="3915808"/>
            <a:ext cx="2749162" cy="7754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200"/>
              <a:buNone/>
            </a:pPr>
            <a:r>
              <a:rPr lang="en-US" sz="2200"/>
              <a:t>Team Collaboration &amp; Analysis</a:t>
            </a:r>
            <a:endParaRPr/>
          </a:p>
        </p:txBody>
      </p:sp>
      <p:pic>
        <p:nvPicPr>
          <p:cNvPr descr="Research" id="92" name="Google Shape;92;p1"/>
          <p:cNvPicPr preferRelativeResize="0"/>
          <p:nvPr/>
        </p:nvPicPr>
        <p:blipFill rotWithShape="1">
          <a:blip r:embed="rId3">
            <a:alphaModFix/>
          </a:blip>
          <a:srcRect b="0" l="0" r="0" t="0"/>
          <a:stretch/>
        </p:blipFill>
        <p:spPr>
          <a:xfrm>
            <a:off x="5386568" y="1789817"/>
            <a:ext cx="3278366" cy="32783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0"/>
                                        </p:tgtEl>
                                        <p:attrNameLst>
                                          <p:attrName>style.visibility</p:attrName>
                                        </p:attrNameLst>
                                      </p:cBhvr>
                                      <p:to>
                                        <p:strVal val="visible"/>
                                      </p:to>
                                    </p:set>
                                    <p:animEffect filter="fade" transition="in">
                                      <p:cBhvr>
                                        <p:cTn dur="700"/>
                                        <p:tgtEl>
                                          <p:spTgt spid="90"/>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700"/>
                                        <p:tgtEl>
                                          <p:spTgt spid="91">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92"/>
                                        </p:tgtEl>
                                        <p:attrNameLst>
                                          <p:attrName>style.visibility</p:attrName>
                                        </p:attrNameLst>
                                      </p:cBhvr>
                                      <p:to>
                                        <p:strVal val="visible"/>
                                      </p:to>
                                    </p:set>
                                    <p:animEffect filter="fade" transition="in">
                                      <p:cBhvr>
                                        <p:cTn dur="7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0"/>
          <p:cNvSpPr/>
          <p:nvPr/>
        </p:nvSpPr>
        <p:spPr>
          <a:xfrm>
            <a:off x="1143" y="0"/>
            <a:ext cx="9141714"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8" name="Google Shape;168;p10"/>
          <p:cNvPicPr preferRelativeResize="0"/>
          <p:nvPr/>
        </p:nvPicPr>
        <p:blipFill rotWithShape="1">
          <a:blip r:embed="rId3">
            <a:alphaModFix/>
          </a:blip>
          <a:srcRect b="1" l="0" r="5650" t="0"/>
          <a:stretch/>
        </p:blipFill>
        <p:spPr>
          <a:xfrm>
            <a:off x="20" y="1282"/>
            <a:ext cx="9143980" cy="68567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1"/>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11"/>
          <p:cNvSpPr txBox="1"/>
          <p:nvPr>
            <p:ph type="title"/>
          </p:nvPr>
        </p:nvSpPr>
        <p:spPr>
          <a:xfrm>
            <a:off x="630936" y="548640"/>
            <a:ext cx="2700645" cy="543153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en-US" sz="4000"/>
              <a:t>Exploratory Data Analysis</a:t>
            </a:r>
            <a:endParaRPr/>
          </a:p>
        </p:txBody>
      </p:sp>
      <p:sp>
        <p:nvSpPr>
          <p:cNvPr id="175" name="Google Shape;175;p11"/>
          <p:cNvSpPr/>
          <p:nvPr/>
        </p:nvSpPr>
        <p:spPr>
          <a:xfrm rot="5400000">
            <a:off x="1347917" y="3261001"/>
            <a:ext cx="4480560" cy="13716"/>
          </a:xfrm>
          <a:custGeom>
            <a:rect b="b" l="l" r="r" t="t"/>
            <a:pathLst>
              <a:path extrusionOk="0" fill="none" h="13716"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extrusionOk="0" h="13716"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1"/>
          <p:cNvSpPr txBox="1"/>
          <p:nvPr>
            <p:ph idx="1" type="body"/>
          </p:nvPr>
        </p:nvSpPr>
        <p:spPr>
          <a:xfrm>
            <a:off x="3844813" y="552091"/>
            <a:ext cx="4668251" cy="543153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900"/>
              <a:buNone/>
            </a:pPr>
            <a:r>
              <a:rPr lang="en-US" sz="1900"/>
              <a:t>• Univariate &amp; Multivariate Analysis</a:t>
            </a:r>
            <a:endParaRPr/>
          </a:p>
          <a:p>
            <a:pPr indent="0" lvl="0" marL="0" rtl="0" algn="l">
              <a:spcBef>
                <a:spcPts val="380"/>
              </a:spcBef>
              <a:spcAft>
                <a:spcPts val="0"/>
              </a:spcAft>
              <a:buClr>
                <a:schemeClr val="dk1"/>
              </a:buClr>
              <a:buSzPts val="1900"/>
              <a:buNone/>
            </a:pPr>
            <a:r>
              <a:rPr lang="en-US" sz="1900"/>
              <a:t>• Key Insights from the Data</a:t>
            </a:r>
            <a:endParaRPr/>
          </a:p>
          <a:p>
            <a:pPr indent="0" lvl="0" marL="0" rtl="0" algn="l">
              <a:spcBef>
                <a:spcPts val="380"/>
              </a:spcBef>
              <a:spcAft>
                <a:spcPts val="0"/>
              </a:spcAft>
              <a:buClr>
                <a:schemeClr val="dk1"/>
              </a:buClr>
              <a:buSzPts val="1900"/>
              <a:buNone/>
            </a:pPr>
            <a:r>
              <a:rPr lang="en-US" sz="1900"/>
              <a:t>• Statistical Summaries &amp; Visualizations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nvSpPr>
        <p:spPr>
          <a:xfrm>
            <a:off x="657519" y="741391"/>
            <a:ext cx="2591866"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House Values of all Counties in 2024.</a:t>
            </a:r>
            <a:endParaRPr b="0" i="0" sz="1800" u="none" cap="none" strike="noStrike">
              <a:solidFill>
                <a:schemeClr val="dk1"/>
              </a:solidFill>
              <a:latin typeface="Calibri"/>
              <a:ea typeface="Calibri"/>
              <a:cs typeface="Calibri"/>
              <a:sym typeface="Calibri"/>
            </a:endParaRPr>
          </a:p>
        </p:txBody>
      </p:sp>
      <p:sp>
        <p:nvSpPr>
          <p:cNvPr id="182" name="Google Shape;182;p12"/>
          <p:cNvSpPr txBox="1"/>
          <p:nvPr/>
        </p:nvSpPr>
        <p:spPr>
          <a:xfrm>
            <a:off x="657519" y="2533476"/>
            <a:ext cx="2591866" cy="3447832"/>
          </a:xfrm>
          <a:prstGeom prst="rect">
            <a:avLst/>
          </a:prstGeom>
          <a:noFill/>
          <a:ln>
            <a:noFill/>
          </a:ln>
        </p:spPr>
        <p:txBody>
          <a:bodyPr anchorCtr="0" anchor="t" bIns="45700" lIns="91425" spcFirstLastPara="1" rIns="91425" wrap="square" tIns="45700">
            <a:normAutofit/>
          </a:bodyPr>
          <a:lstStyle/>
          <a:p>
            <a:pPr indent="-107950" lvl="0" marL="0" marR="0" rtl="0" algn="l">
              <a:lnSpc>
                <a:spcPct val="90000"/>
              </a:lnSpc>
              <a:spcBef>
                <a:spcPts val="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Counties under USA with Plot all Counties in USA Map for 2024 . </a:t>
            </a:r>
            <a:endParaRPr b="0" i="0" sz="1800" u="none" cap="none" strike="noStrike">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All the Ones that has Higher Prices above 700K are shown as Red. </a:t>
            </a:r>
            <a:endParaRPr b="0" i="0" sz="1800" u="none" cap="none" strike="noStrike">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Next High followed by Green and Economic Ones are in Blue Color. </a:t>
            </a:r>
            <a:endParaRPr b="0" i="0" sz="1800" u="none" cap="none" strike="noStrike">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rgbClr val="000000"/>
              </a:buClr>
              <a:buSzPts val="1700"/>
              <a:buFont typeface="Arial"/>
              <a:buChar char="•"/>
            </a:pPr>
            <a:r>
              <a:rPr b="0" i="0" lang="en-US" sz="1700" u="none" cap="none" strike="noStrike">
                <a:solidFill>
                  <a:schemeClr val="dk1"/>
                </a:solidFill>
                <a:latin typeface="Arial"/>
                <a:ea typeface="Arial"/>
                <a:cs typeface="Arial"/>
                <a:sym typeface="Arial"/>
              </a:rPr>
              <a:t>Highlight each of dot and it shows county name .</a:t>
            </a:r>
            <a:endParaRPr b="0" i="0" sz="1800" u="none" cap="none" strike="noStrike">
              <a:solidFill>
                <a:schemeClr val="dk1"/>
              </a:solidFill>
              <a:latin typeface="Calibri"/>
              <a:ea typeface="Calibri"/>
              <a:cs typeface="Calibri"/>
              <a:sym typeface="Calibri"/>
            </a:endParaRPr>
          </a:p>
          <a:p>
            <a:pPr indent="107950" lvl="0" marL="0" marR="0" rtl="0" algn="l">
              <a:lnSpc>
                <a:spcPct val="90000"/>
              </a:lnSpc>
              <a:spcBef>
                <a:spcPts val="60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p:txBody>
      </p:sp>
      <p:pic>
        <p:nvPicPr>
          <p:cNvPr id="183" name="Google Shape;183;p12"/>
          <p:cNvPicPr preferRelativeResize="0"/>
          <p:nvPr/>
        </p:nvPicPr>
        <p:blipFill rotWithShape="1">
          <a:blip r:embed="rId3">
            <a:alphaModFix/>
          </a:blip>
          <a:srcRect b="0" l="0" r="0" t="0"/>
          <a:stretch/>
        </p:blipFill>
        <p:spPr>
          <a:xfrm>
            <a:off x="3465576" y="1325880"/>
            <a:ext cx="5257800" cy="3581317"/>
          </a:xfrm>
          <a:prstGeom prst="rect">
            <a:avLst/>
          </a:prstGeom>
          <a:noFill/>
          <a:ln>
            <a:noFill/>
          </a:ln>
        </p:spPr>
      </p:pic>
      <p:grpSp>
        <p:nvGrpSpPr>
          <p:cNvPr id="184" name="Google Shape;184;p12"/>
          <p:cNvGrpSpPr/>
          <p:nvPr/>
        </p:nvGrpSpPr>
        <p:grpSpPr>
          <a:xfrm flipH="1">
            <a:off x="9051478" y="0"/>
            <a:ext cx="92522" cy="6858000"/>
            <a:chOff x="12068638" y="0"/>
            <a:chExt cx="123362" cy="6858000"/>
          </a:xfrm>
        </p:grpSpPr>
        <p:sp>
          <p:nvSpPr>
            <p:cNvPr id="185" name="Google Shape;185;p12"/>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6" name="Google Shape;186;p12"/>
            <p:cNvSpPr/>
            <p:nvPr/>
          </p:nvSpPr>
          <p:spPr>
            <a:xfrm>
              <a:off x="12068638" y="3527553"/>
              <a:ext cx="123362" cy="3330447"/>
            </a:xfrm>
            <a:prstGeom prst="rect">
              <a:avLst/>
            </a:prstGeom>
            <a:gradFill>
              <a:gsLst>
                <a:gs pos="0">
                  <a:srgbClr val="92CCDC">
                    <a:alpha val="0"/>
                  </a:srgbClr>
                </a:gs>
                <a:gs pos="19000">
                  <a:srgbClr val="92CCDC">
                    <a:alpha val="0"/>
                  </a:srgbClr>
                </a:gs>
                <a:gs pos="100000">
                  <a:srgbClr val="92CCDC"/>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92" name="Google Shape;192;p13"/>
          <p:cNvSpPr/>
          <p:nvPr/>
        </p:nvSpPr>
        <p:spPr>
          <a:xfrm>
            <a:off x="0" y="0"/>
            <a:ext cx="3341754"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round/>
            <a:headEnd len="sm" w="sm" type="none"/>
            <a:tailEnd len="sm" w="sm" type="none"/>
          </a:ln>
          <a:effectLst>
            <a:outerShdw blurRad="88900" rotWithShape="0" algn="l"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3" name="Google Shape;193;p13"/>
          <p:cNvSpPr/>
          <p:nvPr/>
        </p:nvSpPr>
        <p:spPr>
          <a:xfrm>
            <a:off x="0" y="0"/>
            <a:ext cx="3334896"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4" name="Google Shape;194;p13"/>
          <p:cNvSpPr txBox="1"/>
          <p:nvPr/>
        </p:nvSpPr>
        <p:spPr>
          <a:xfrm>
            <a:off x="278320" y="1161288"/>
            <a:ext cx="2578608" cy="123901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Annual Increase across all counties</a:t>
            </a:r>
            <a:endParaRPr b="0" i="0" sz="1800" u="none" cap="none" strike="noStrike">
              <a:solidFill>
                <a:schemeClr val="dk1"/>
              </a:solidFill>
              <a:latin typeface="Calibri"/>
              <a:ea typeface="Calibri"/>
              <a:cs typeface="Calibri"/>
              <a:sym typeface="Calibri"/>
            </a:endParaRPr>
          </a:p>
        </p:txBody>
      </p:sp>
      <p:sp>
        <p:nvSpPr>
          <p:cNvPr id="195" name="Google Shape;195;p13"/>
          <p:cNvSpPr/>
          <p:nvPr/>
        </p:nvSpPr>
        <p:spPr>
          <a:xfrm>
            <a:off x="0" y="1426546"/>
            <a:ext cx="96012"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6" name="Google Shape;196;p13"/>
          <p:cNvSpPr/>
          <p:nvPr/>
        </p:nvSpPr>
        <p:spPr>
          <a:xfrm>
            <a:off x="296919" y="2443480"/>
            <a:ext cx="253746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7" name="Google Shape;197;p13"/>
          <p:cNvSpPr txBox="1"/>
          <p:nvPr/>
        </p:nvSpPr>
        <p:spPr>
          <a:xfrm>
            <a:off x="278320" y="2718054"/>
            <a:ext cx="2579180" cy="3207258"/>
          </a:xfrm>
          <a:prstGeom prst="rect">
            <a:avLst/>
          </a:prstGeom>
          <a:noFill/>
          <a:ln>
            <a:noFill/>
          </a:ln>
        </p:spPr>
        <p:txBody>
          <a:bodyPr anchorCtr="0" anchor="t" bIns="45700" lIns="91425" spcFirstLastPara="1" rIns="91425" wrap="square" tIns="45700">
            <a:normAutofit fontScale="92500" lnSpcReduction="10000"/>
          </a:bodyPr>
          <a:lstStyle/>
          <a:p>
            <a:pPr indent="-88106" lvl="0" marL="0" marR="0" rtl="0" algn="l">
              <a:lnSpc>
                <a:spcPct val="90000"/>
              </a:lnSpc>
              <a:spcBef>
                <a:spcPts val="0"/>
              </a:spcBef>
              <a:spcAft>
                <a:spcPts val="0"/>
              </a:spcAft>
              <a:buClr>
                <a:srgbClr val="000000"/>
              </a:buClr>
              <a:buSzPct val="100000"/>
              <a:buFont typeface="Arial"/>
              <a:buChar char="•"/>
            </a:pPr>
            <a:r>
              <a:rPr b="0" i="0" lang="en-US" sz="1500" u="none" cap="none" strike="noStrike">
                <a:solidFill>
                  <a:srgbClr val="000000"/>
                </a:solidFill>
                <a:latin typeface="Arial"/>
                <a:ea typeface="Arial"/>
                <a:cs typeface="Arial"/>
                <a:sym typeface="Arial"/>
              </a:rPr>
              <a:t>Below Plot shows Annual Increase in House Values for Top 50 Counties. Each County shown with Rank, Annual Increase. Higher Annual Increase values will be shown as Red Color followed by Green with Ranks of Higher Annual Increase be 1 followed by next lower ones</a:t>
            </a:r>
            <a:endParaRPr b="0" i="0" sz="1800" u="none" cap="none" strike="noStrike">
              <a:solidFill>
                <a:schemeClr val="dk1"/>
              </a:solidFill>
              <a:latin typeface="Calibri"/>
              <a:ea typeface="Calibri"/>
              <a:cs typeface="Calibri"/>
              <a:sym typeface="Calibri"/>
            </a:endParaRPr>
          </a:p>
          <a:p>
            <a:pPr indent="-88106" lvl="0" marL="0" marR="0" rtl="0" algn="l">
              <a:lnSpc>
                <a:spcPct val="90000"/>
              </a:lnSpc>
              <a:spcBef>
                <a:spcPts val="600"/>
              </a:spcBef>
              <a:spcAft>
                <a:spcPts val="0"/>
              </a:spcAft>
              <a:buClr>
                <a:srgbClr val="000000"/>
              </a:buClr>
              <a:buSzPct val="100000"/>
              <a:buFont typeface="Arial"/>
              <a:buChar char="•"/>
            </a:pPr>
            <a:r>
              <a:rPr b="0" i="0" lang="en-US" sz="1500" u="none" cap="none" strike="noStrike">
                <a:solidFill>
                  <a:srgbClr val="000000"/>
                </a:solidFill>
                <a:latin typeface="Arial"/>
                <a:ea typeface="Arial"/>
                <a:cs typeface="Arial"/>
                <a:sym typeface="Arial"/>
              </a:rPr>
              <a:t>Identify Yearly Percent Increase. </a:t>
            </a:r>
            <a:endParaRPr b="0" i="0" sz="1800" u="none" cap="none" strike="noStrike">
              <a:solidFill>
                <a:schemeClr val="dk1"/>
              </a:solidFill>
              <a:latin typeface="Calibri"/>
              <a:ea typeface="Calibri"/>
              <a:cs typeface="Calibri"/>
              <a:sym typeface="Calibri"/>
            </a:endParaRPr>
          </a:p>
          <a:p>
            <a:pPr indent="-88106" lvl="0" marL="0" marR="0" rtl="0" algn="l">
              <a:lnSpc>
                <a:spcPct val="90000"/>
              </a:lnSpc>
              <a:spcBef>
                <a:spcPts val="600"/>
              </a:spcBef>
              <a:spcAft>
                <a:spcPts val="0"/>
              </a:spcAft>
              <a:buClr>
                <a:srgbClr val="000000"/>
              </a:buClr>
              <a:buSzPct val="100000"/>
              <a:buFont typeface="Arial"/>
              <a:buChar char="•"/>
            </a:pPr>
            <a:r>
              <a:rPr b="0" i="0" lang="en-US" sz="1500" u="none" cap="none" strike="noStrike">
                <a:solidFill>
                  <a:srgbClr val="000000"/>
                </a:solidFill>
                <a:latin typeface="Arial"/>
                <a:ea typeface="Arial"/>
                <a:cs typeface="Arial"/>
                <a:sym typeface="Arial"/>
              </a:rPr>
              <a:t>Annual Increase = (100 *(Previous Year Price - Current Year Price))/ Previous Year Price</a:t>
            </a:r>
            <a:endParaRPr b="0" i="0" sz="1800" u="none" cap="none" strike="noStrike">
              <a:solidFill>
                <a:schemeClr val="dk1"/>
              </a:solidFill>
              <a:latin typeface="Calibri"/>
              <a:ea typeface="Calibri"/>
              <a:cs typeface="Calibri"/>
              <a:sym typeface="Calibri"/>
            </a:endParaRPr>
          </a:p>
          <a:p>
            <a:pPr indent="88074" lvl="0" marL="0" marR="0" rtl="0" algn="l">
              <a:lnSpc>
                <a:spcPct val="90000"/>
              </a:lnSpc>
              <a:spcBef>
                <a:spcPts val="600"/>
              </a:spcBef>
              <a:spcAft>
                <a:spcPts val="0"/>
              </a:spcAft>
              <a:buClr>
                <a:srgbClr val="000000"/>
              </a:buClr>
              <a:buSzPct val="100000"/>
              <a:buFont typeface="Arial"/>
              <a:buNone/>
            </a:pPr>
            <a:r>
              <a:t/>
            </a:r>
            <a:endParaRPr b="0" i="0" sz="1500" u="none" cap="none" strike="noStrike">
              <a:solidFill>
                <a:srgbClr val="000000"/>
              </a:solidFill>
              <a:latin typeface="Arial"/>
              <a:ea typeface="Arial"/>
              <a:cs typeface="Arial"/>
              <a:sym typeface="Arial"/>
            </a:endParaRPr>
          </a:p>
        </p:txBody>
      </p:sp>
      <p:pic>
        <p:nvPicPr>
          <p:cNvPr id="198" name="Google Shape;198;p13"/>
          <p:cNvPicPr preferRelativeResize="0"/>
          <p:nvPr/>
        </p:nvPicPr>
        <p:blipFill rotWithShape="1">
          <a:blip r:embed="rId3">
            <a:alphaModFix/>
          </a:blip>
          <a:srcRect b="0" l="0" r="0" t="0"/>
          <a:stretch/>
        </p:blipFill>
        <p:spPr>
          <a:xfrm>
            <a:off x="3334896" y="1362803"/>
            <a:ext cx="5532498" cy="48229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b="0" l="0" r="0" t="0"/>
          <a:stretch/>
        </p:blipFill>
        <p:spPr>
          <a:xfrm>
            <a:off x="482600" y="832231"/>
            <a:ext cx="8178799" cy="51935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5"/>
          <p:cNvSpPr txBox="1"/>
          <p:nvPr/>
        </p:nvSpPr>
        <p:spPr>
          <a:xfrm>
            <a:off x="657519" y="741391"/>
            <a:ext cx="2591866"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2600"/>
              <a:buFont typeface="Arial"/>
              <a:buNone/>
            </a:pPr>
            <a:r>
              <a:rPr b="0" i="0" lang="en-US" sz="2600" u="none" cap="none" strike="noStrike">
                <a:solidFill>
                  <a:schemeClr val="dk1"/>
                </a:solidFill>
                <a:latin typeface="Arial"/>
                <a:ea typeface="Arial"/>
                <a:cs typeface="Arial"/>
                <a:sym typeface="Arial"/>
              </a:rPr>
              <a:t>Increase in House Values over 5 Years for Top 50 Counties</a:t>
            </a:r>
            <a:endParaRPr b="0" i="0" sz="1800" u="none" cap="none" strike="noStrike">
              <a:solidFill>
                <a:schemeClr val="dk1"/>
              </a:solidFill>
              <a:latin typeface="Calibri"/>
              <a:ea typeface="Calibri"/>
              <a:cs typeface="Calibri"/>
              <a:sym typeface="Calibri"/>
            </a:endParaRPr>
          </a:p>
        </p:txBody>
      </p:sp>
      <p:sp>
        <p:nvSpPr>
          <p:cNvPr id="209" name="Google Shape;209;p15"/>
          <p:cNvSpPr txBox="1"/>
          <p:nvPr/>
        </p:nvSpPr>
        <p:spPr>
          <a:xfrm>
            <a:off x="657519" y="2533476"/>
            <a:ext cx="2591866" cy="3447832"/>
          </a:xfrm>
          <a:prstGeom prst="rect">
            <a:avLst/>
          </a:prstGeom>
          <a:noFill/>
          <a:ln>
            <a:noFill/>
          </a:ln>
        </p:spPr>
        <p:txBody>
          <a:bodyPr anchorCtr="0" anchor="t" bIns="45700" lIns="91425" spcFirstLastPara="1" rIns="91425" wrap="square" tIns="45700">
            <a:normAutofit/>
          </a:bodyPr>
          <a:lstStyle/>
          <a:p>
            <a:pPr indent="-88900" lvl="0" marL="0" marR="0" rtl="0" algn="l">
              <a:lnSpc>
                <a:spcPct val="9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Plot  5 year Percent  Increase in Top 50 Counties across USA . Ones on Red that has Highest Increase. Click on Dot ; it shows % Increase.</a:t>
            </a:r>
            <a:endParaRPr b="0" i="0" sz="1800" u="none" cap="none" strike="noStrike">
              <a:solidFill>
                <a:schemeClr val="dk1"/>
              </a:solidFill>
              <a:latin typeface="Calibri"/>
              <a:ea typeface="Calibri"/>
              <a:cs typeface="Calibri"/>
              <a:sym typeface="Calibri"/>
            </a:endParaRPr>
          </a:p>
          <a:p>
            <a:pPr indent="-88900" lvl="0" marL="0" marR="0" rtl="0" algn="l">
              <a:lnSpc>
                <a:spcPct val="90000"/>
              </a:lnSpc>
              <a:spcBef>
                <a:spcPts val="60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We took 2019 as Base Price. Base Percent Increase to calculate 5 Year Percent Increase is calculated with below formula.</a:t>
            </a:r>
            <a:endParaRPr b="0" i="0" sz="1800" u="none" cap="none" strike="noStrike">
              <a:solidFill>
                <a:schemeClr val="dk1"/>
              </a:solidFill>
              <a:latin typeface="Calibri"/>
              <a:ea typeface="Calibri"/>
              <a:cs typeface="Calibri"/>
              <a:sym typeface="Calibri"/>
            </a:endParaRPr>
          </a:p>
          <a:p>
            <a:pPr indent="-88900" lvl="0" marL="0" marR="0" rtl="0" algn="l">
              <a:lnSpc>
                <a:spcPct val="90000"/>
              </a:lnSpc>
              <a:spcBef>
                <a:spcPts val="60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Base Price Increase  =(100 * (Base Period Price – Current Period Price))/ Base Period Price. </a:t>
            </a:r>
            <a:endParaRPr b="0" i="0" sz="1800" u="none" cap="none" strike="noStrike">
              <a:solidFill>
                <a:schemeClr val="dk1"/>
              </a:solidFill>
              <a:latin typeface="Calibri"/>
              <a:ea typeface="Calibri"/>
              <a:cs typeface="Calibri"/>
              <a:sym typeface="Calibri"/>
            </a:endParaRPr>
          </a:p>
        </p:txBody>
      </p:sp>
      <p:pic>
        <p:nvPicPr>
          <p:cNvPr descr="A map of the united states with red blue and green circles&#10;&#10;Description automatically generated" id="210" name="Google Shape;210;p15"/>
          <p:cNvPicPr preferRelativeResize="0"/>
          <p:nvPr/>
        </p:nvPicPr>
        <p:blipFill rotWithShape="1">
          <a:blip r:embed="rId3">
            <a:alphaModFix/>
          </a:blip>
          <a:srcRect b="0" l="0" r="0" t="0"/>
          <a:stretch/>
        </p:blipFill>
        <p:spPr>
          <a:xfrm>
            <a:off x="3740754" y="1243584"/>
            <a:ext cx="5119782" cy="3965023"/>
          </a:xfrm>
          <a:prstGeom prst="rect">
            <a:avLst/>
          </a:prstGeom>
          <a:noFill/>
          <a:ln>
            <a:noFill/>
          </a:ln>
        </p:spPr>
      </p:pic>
      <p:grpSp>
        <p:nvGrpSpPr>
          <p:cNvPr id="211" name="Google Shape;211;p15"/>
          <p:cNvGrpSpPr/>
          <p:nvPr/>
        </p:nvGrpSpPr>
        <p:grpSpPr>
          <a:xfrm flipH="1">
            <a:off x="9051478" y="0"/>
            <a:ext cx="92522" cy="6858000"/>
            <a:chOff x="12068638" y="0"/>
            <a:chExt cx="123362" cy="6858000"/>
          </a:xfrm>
        </p:grpSpPr>
        <p:sp>
          <p:nvSpPr>
            <p:cNvPr id="212" name="Google Shape;212;p15"/>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13" name="Google Shape;213;p15"/>
            <p:cNvSpPr/>
            <p:nvPr/>
          </p:nvSpPr>
          <p:spPr>
            <a:xfrm>
              <a:off x="12068638" y="3527553"/>
              <a:ext cx="123362" cy="3330447"/>
            </a:xfrm>
            <a:prstGeom prst="rect">
              <a:avLst/>
            </a:prstGeom>
            <a:gradFill>
              <a:gsLst>
                <a:gs pos="0">
                  <a:srgbClr val="92CCDC">
                    <a:alpha val="0"/>
                  </a:srgbClr>
                </a:gs>
                <a:gs pos="19000">
                  <a:srgbClr val="92CCDC">
                    <a:alpha val="0"/>
                  </a:srgbClr>
                </a:gs>
                <a:gs pos="100000">
                  <a:srgbClr val="92CCDC"/>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txBox="1"/>
          <p:nvPr/>
        </p:nvSpPr>
        <p:spPr>
          <a:xfrm>
            <a:off x="657519" y="741391"/>
            <a:ext cx="2591866"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Plot Counties that has Highest Annual Increase VS Economic Factors</a:t>
            </a:r>
            <a:endParaRPr b="0" i="0" sz="1800" u="none" cap="none" strike="noStrike">
              <a:solidFill>
                <a:schemeClr val="dk1"/>
              </a:solidFill>
              <a:latin typeface="Calibri"/>
              <a:ea typeface="Calibri"/>
              <a:cs typeface="Calibri"/>
              <a:sym typeface="Calibri"/>
            </a:endParaRPr>
          </a:p>
        </p:txBody>
      </p:sp>
      <p:sp>
        <p:nvSpPr>
          <p:cNvPr id="219" name="Google Shape;219;p16"/>
          <p:cNvSpPr txBox="1"/>
          <p:nvPr/>
        </p:nvSpPr>
        <p:spPr>
          <a:xfrm>
            <a:off x="657519" y="2533476"/>
            <a:ext cx="2591866" cy="3447832"/>
          </a:xfrm>
          <a:prstGeom prst="rect">
            <a:avLst/>
          </a:prstGeom>
          <a:noFill/>
          <a:ln>
            <a:noFill/>
          </a:ln>
        </p:spPr>
        <p:txBody>
          <a:bodyPr anchorCtr="0" anchor="t"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300"/>
              <a:buFont typeface="Arial"/>
              <a:buChar char="•"/>
            </a:pPr>
            <a:r>
              <a:rPr b="0" i="0" lang="en-US" sz="1300" u="none" cap="none" strike="noStrike">
                <a:solidFill>
                  <a:schemeClr val="dk1"/>
                </a:solidFill>
                <a:latin typeface="Arial"/>
                <a:ea typeface="Arial"/>
                <a:cs typeface="Arial"/>
                <a:sym typeface="Arial"/>
              </a:rPr>
              <a:t>Based on this chart ; we cannot say that Percapita Fluctuations has direct impact on Annual Increase .</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300"/>
              <a:buFont typeface="Arial"/>
              <a:buChar char="•"/>
            </a:pPr>
            <a:r>
              <a:rPr b="0" i="0" lang="en-US" sz="1300" u="none" cap="none" strike="noStrike">
                <a:solidFill>
                  <a:schemeClr val="dk1"/>
                </a:solidFill>
                <a:latin typeface="Arial"/>
                <a:ea typeface="Arial"/>
                <a:cs typeface="Arial"/>
                <a:sym typeface="Arial"/>
              </a:rPr>
              <a:t> But we can state the Percapita Increase can slighthly impact Housing Price Annual Increase.</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300"/>
              <a:buFont typeface="Arial"/>
              <a:buChar char="•"/>
            </a:pPr>
            <a:r>
              <a:rPr b="0" i="0" lang="en-US" sz="1300" u="none" cap="none" strike="noStrike">
                <a:solidFill>
                  <a:schemeClr val="dk1"/>
                </a:solidFill>
                <a:latin typeface="Arial"/>
                <a:ea typeface="Arial"/>
                <a:cs typeface="Arial"/>
                <a:sym typeface="Arial"/>
              </a:rPr>
              <a:t>This suggests population Increase might be contributing to the household income Increase.</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300"/>
              <a:buFont typeface="Arial"/>
              <a:buChar char="•"/>
            </a:pPr>
            <a:r>
              <a:rPr b="0" i="0" lang="en-US" sz="1300" u="none" cap="none" strike="noStrike">
                <a:solidFill>
                  <a:schemeClr val="dk1"/>
                </a:solidFill>
                <a:latin typeface="Arial"/>
                <a:ea typeface="Arial"/>
                <a:cs typeface="Arial"/>
                <a:sym typeface="Arial"/>
              </a:rPr>
              <a:t>But there is anamoly that Lincoln MN has Personal Income Raise as Negative despite Household Increase.</a:t>
            </a:r>
            <a:endParaRPr b="0" i="0" sz="1800" u="none" cap="none" strike="noStrike">
              <a:solidFill>
                <a:schemeClr val="dk1"/>
              </a:solidFill>
              <a:latin typeface="Calibri"/>
              <a:ea typeface="Calibri"/>
              <a:cs typeface="Calibri"/>
              <a:sym typeface="Calibri"/>
            </a:endParaRPr>
          </a:p>
          <a:p>
            <a:pPr indent="82550" lvl="0" marL="0" marR="0" rtl="0" algn="l">
              <a:lnSpc>
                <a:spcPct val="90000"/>
              </a:lnSpc>
              <a:spcBef>
                <a:spcPts val="60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220" name="Google Shape;220;p16"/>
          <p:cNvPicPr preferRelativeResize="0"/>
          <p:nvPr/>
        </p:nvPicPr>
        <p:blipFill rotWithShape="1">
          <a:blip r:embed="rId3">
            <a:alphaModFix/>
          </a:blip>
          <a:srcRect b="0" l="0" r="0" t="0"/>
          <a:stretch/>
        </p:blipFill>
        <p:spPr>
          <a:xfrm>
            <a:off x="3339266" y="741390"/>
            <a:ext cx="5246949" cy="4690145"/>
          </a:xfrm>
          <a:prstGeom prst="rect">
            <a:avLst/>
          </a:prstGeom>
          <a:noFill/>
          <a:ln>
            <a:noFill/>
          </a:ln>
        </p:spPr>
      </p:pic>
      <p:grpSp>
        <p:nvGrpSpPr>
          <p:cNvPr id="221" name="Google Shape;221;p16"/>
          <p:cNvGrpSpPr/>
          <p:nvPr/>
        </p:nvGrpSpPr>
        <p:grpSpPr>
          <a:xfrm flipH="1">
            <a:off x="9051478" y="0"/>
            <a:ext cx="92522" cy="6858000"/>
            <a:chOff x="12068638" y="0"/>
            <a:chExt cx="123362" cy="6858000"/>
          </a:xfrm>
        </p:grpSpPr>
        <p:sp>
          <p:nvSpPr>
            <p:cNvPr id="222" name="Google Shape;222;p16"/>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23" name="Google Shape;223;p16"/>
            <p:cNvSpPr/>
            <p:nvPr/>
          </p:nvSpPr>
          <p:spPr>
            <a:xfrm>
              <a:off x="12068638" y="3527553"/>
              <a:ext cx="123362" cy="3330447"/>
            </a:xfrm>
            <a:prstGeom prst="rect">
              <a:avLst/>
            </a:prstGeom>
            <a:gradFill>
              <a:gsLst>
                <a:gs pos="0">
                  <a:srgbClr val="92CCDC">
                    <a:alpha val="0"/>
                  </a:srgbClr>
                </a:gs>
                <a:gs pos="19000">
                  <a:srgbClr val="92CCDC">
                    <a:alpha val="0"/>
                  </a:srgbClr>
                </a:gs>
                <a:gs pos="100000">
                  <a:srgbClr val="92CCDC"/>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nvSpPr>
        <p:spPr>
          <a:xfrm>
            <a:off x="657519" y="741391"/>
            <a:ext cx="2591866" cy="161620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Plot Counties that has Highest Annual Decrease VS Economic Factors</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2000"/>
              <a:buFont typeface="Calibri"/>
              <a:buNone/>
            </a:pPr>
            <a:r>
              <a:t/>
            </a:r>
            <a:endParaRPr b="0" i="0" sz="2000" u="none" cap="none" strike="noStrike">
              <a:solidFill>
                <a:schemeClr val="dk1"/>
              </a:solidFill>
              <a:latin typeface="Arial"/>
              <a:ea typeface="Arial"/>
              <a:cs typeface="Arial"/>
              <a:sym typeface="Arial"/>
            </a:endParaRPr>
          </a:p>
        </p:txBody>
      </p:sp>
      <p:sp>
        <p:nvSpPr>
          <p:cNvPr id="229" name="Google Shape;229;p17"/>
          <p:cNvSpPr txBox="1"/>
          <p:nvPr/>
        </p:nvSpPr>
        <p:spPr>
          <a:xfrm>
            <a:off x="657519" y="2533476"/>
            <a:ext cx="2591866" cy="3447832"/>
          </a:xfrm>
          <a:prstGeom prst="rect">
            <a:avLst/>
          </a:prstGeom>
          <a:noFill/>
          <a:ln>
            <a:noFill/>
          </a:ln>
        </p:spPr>
        <p:txBody>
          <a:bodyPr anchorCtr="0" anchor="t" bIns="45700" lIns="91425" spcFirstLastPara="1" rIns="91425" wrap="square" tIns="45700">
            <a:normAutofit/>
          </a:bodyPr>
          <a:lstStyle/>
          <a:p>
            <a:pPr indent="-228600" lvl="0" marL="285750" marR="0" rtl="0" algn="l">
              <a:lnSpc>
                <a:spcPct val="90000"/>
              </a:lnSpc>
              <a:spcBef>
                <a:spcPts val="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Plot Top 20 Counties that has Highest Annual Decrease vs Economic Factors in 2024. Based on this chart ; we cannot say that Percapita Fluctuations has direct impact on Annual Increase or Decrease.</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 But we can state the Percapita Increase can slighthly impact Housing Price Annual Increase.</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This suggests population Increase might be contributing to the household income Increase.</a:t>
            </a:r>
            <a:endParaRPr b="0" i="0" sz="1800" u="none" cap="none" strike="noStrike">
              <a:solidFill>
                <a:schemeClr val="dk1"/>
              </a:solidFill>
              <a:latin typeface="Calibri"/>
              <a:ea typeface="Calibri"/>
              <a:cs typeface="Calibri"/>
              <a:sym typeface="Calibri"/>
            </a:endParaRPr>
          </a:p>
          <a:p>
            <a:pPr indent="-228600" lvl="0" marL="285750" marR="0" rtl="0" algn="l">
              <a:lnSpc>
                <a:spcPct val="90000"/>
              </a:lnSpc>
              <a:spcBef>
                <a:spcPts val="600"/>
              </a:spcBef>
              <a:spcAft>
                <a:spcPts val="0"/>
              </a:spcAft>
              <a:buClr>
                <a:srgbClr val="000000"/>
              </a:buClr>
              <a:buSzPts val="1200"/>
              <a:buFont typeface="Arial"/>
              <a:buChar char="•"/>
            </a:pPr>
            <a:r>
              <a:rPr b="0" i="0" lang="en-US" sz="1200" u="none" cap="none" strike="noStrike">
                <a:solidFill>
                  <a:schemeClr val="dk1"/>
                </a:solidFill>
                <a:latin typeface="Arial"/>
                <a:ea typeface="Arial"/>
                <a:cs typeface="Arial"/>
                <a:sym typeface="Arial"/>
              </a:rPr>
              <a:t>This suggests population decline might be contributing to the household income decrease</a:t>
            </a:r>
            <a:endParaRPr b="0" i="0" sz="1800" u="none" cap="none" strike="noStrike">
              <a:solidFill>
                <a:schemeClr val="dk1"/>
              </a:solidFill>
              <a:latin typeface="Calibri"/>
              <a:ea typeface="Calibri"/>
              <a:cs typeface="Calibri"/>
              <a:sym typeface="Calibri"/>
            </a:endParaRPr>
          </a:p>
          <a:p>
            <a:pPr indent="76200" lvl="0" marL="0" marR="0" rtl="0" algn="l">
              <a:lnSpc>
                <a:spcPct val="90000"/>
              </a:lnSpc>
              <a:spcBef>
                <a:spcPts val="60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30" name="Google Shape;230;p17"/>
          <p:cNvPicPr preferRelativeResize="0"/>
          <p:nvPr/>
        </p:nvPicPr>
        <p:blipFill rotWithShape="1">
          <a:blip r:embed="rId3">
            <a:alphaModFix/>
          </a:blip>
          <a:srcRect b="0" l="0" r="0" t="0"/>
          <a:stretch/>
        </p:blipFill>
        <p:spPr>
          <a:xfrm>
            <a:off x="3740754" y="1481328"/>
            <a:ext cx="5028342" cy="3914636"/>
          </a:xfrm>
          <a:prstGeom prst="rect">
            <a:avLst/>
          </a:prstGeom>
          <a:noFill/>
          <a:ln>
            <a:noFill/>
          </a:ln>
        </p:spPr>
      </p:pic>
      <p:grpSp>
        <p:nvGrpSpPr>
          <p:cNvPr id="231" name="Google Shape;231;p17"/>
          <p:cNvGrpSpPr/>
          <p:nvPr/>
        </p:nvGrpSpPr>
        <p:grpSpPr>
          <a:xfrm flipH="1">
            <a:off x="9051478" y="0"/>
            <a:ext cx="92522" cy="6858000"/>
            <a:chOff x="12068638" y="0"/>
            <a:chExt cx="123362" cy="6858000"/>
          </a:xfrm>
        </p:grpSpPr>
        <p:sp>
          <p:nvSpPr>
            <p:cNvPr id="232" name="Google Shape;232;p17"/>
            <p:cNvSpPr/>
            <p:nvPr/>
          </p:nvSpPr>
          <p:spPr>
            <a:xfrm>
              <a:off x="12068638" y="0"/>
              <a:ext cx="123362" cy="6858000"/>
            </a:xfrm>
            <a:prstGeom prst="rect">
              <a:avLst/>
            </a:prstGeom>
            <a:gradFill>
              <a:gsLst>
                <a:gs pos="0">
                  <a:schemeClr val="accent2"/>
                </a:gs>
                <a:gs pos="100000">
                  <a:schemeClr val="accent5"/>
                </a:gs>
              </a:gsLst>
              <a:lin ang="1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33" name="Google Shape;233;p17"/>
            <p:cNvSpPr/>
            <p:nvPr/>
          </p:nvSpPr>
          <p:spPr>
            <a:xfrm>
              <a:off x="12068638" y="3527553"/>
              <a:ext cx="123362" cy="3330447"/>
            </a:xfrm>
            <a:prstGeom prst="rect">
              <a:avLst/>
            </a:prstGeom>
            <a:gradFill>
              <a:gsLst>
                <a:gs pos="0">
                  <a:srgbClr val="92CCDC">
                    <a:alpha val="0"/>
                  </a:srgbClr>
                </a:gs>
                <a:gs pos="19000">
                  <a:srgbClr val="92CCDC">
                    <a:alpha val="0"/>
                  </a:srgbClr>
                </a:gs>
                <a:gs pos="100000">
                  <a:srgbClr val="92CCDC"/>
                </a:gs>
              </a:gsLst>
              <a:lin ang="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40" name="Google Shape;240;p18"/>
          <p:cNvSpPr/>
          <p:nvPr/>
        </p:nvSpPr>
        <p:spPr>
          <a:xfrm>
            <a:off x="0" y="0"/>
            <a:ext cx="3341754"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round/>
            <a:headEnd len="sm" w="sm" type="none"/>
            <a:tailEnd len="sm" w="sm" type="none"/>
          </a:ln>
          <a:effectLst>
            <a:outerShdw blurRad="88900" rotWithShape="0" algn="l"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p18"/>
          <p:cNvSpPr/>
          <p:nvPr/>
        </p:nvSpPr>
        <p:spPr>
          <a:xfrm>
            <a:off x="0" y="0"/>
            <a:ext cx="3334896"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p18"/>
          <p:cNvSpPr txBox="1"/>
          <p:nvPr>
            <p:ph type="title"/>
          </p:nvPr>
        </p:nvSpPr>
        <p:spPr>
          <a:xfrm>
            <a:off x="278320" y="1161288"/>
            <a:ext cx="2578608" cy="1124712"/>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Font typeface="Arial"/>
              <a:buNone/>
            </a:pPr>
            <a:r>
              <a:rPr lang="en-US" sz="2400">
                <a:latin typeface="Arial"/>
                <a:ea typeface="Arial"/>
                <a:cs typeface="Arial"/>
                <a:sym typeface="Arial"/>
              </a:rPr>
              <a:t>Stacked Area Plot for Nebraska</a:t>
            </a:r>
            <a:endParaRPr/>
          </a:p>
        </p:txBody>
      </p:sp>
      <p:sp>
        <p:nvSpPr>
          <p:cNvPr id="243" name="Google Shape;243;p18"/>
          <p:cNvSpPr/>
          <p:nvPr/>
        </p:nvSpPr>
        <p:spPr>
          <a:xfrm rot="5400000">
            <a:off x="487775" y="674370"/>
            <a:ext cx="73152"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4" name="Google Shape;244;p18"/>
          <p:cNvSpPr/>
          <p:nvPr/>
        </p:nvSpPr>
        <p:spPr>
          <a:xfrm>
            <a:off x="321183" y="2443480"/>
            <a:ext cx="250317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5" name="Google Shape;245;p18"/>
          <p:cNvSpPr txBox="1"/>
          <p:nvPr>
            <p:ph idx="1" type="body"/>
          </p:nvPr>
        </p:nvSpPr>
        <p:spPr>
          <a:xfrm>
            <a:off x="278320" y="2718054"/>
            <a:ext cx="2579180" cy="320725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360"/>
              </a:spcBef>
              <a:spcAft>
                <a:spcPts val="0"/>
              </a:spcAft>
              <a:buClr>
                <a:schemeClr val="dk1"/>
              </a:buClr>
              <a:buSzPts val="1800"/>
              <a:buFont typeface="Arial"/>
              <a:buChar char="•"/>
            </a:pPr>
            <a:r>
              <a:rPr lang="en-US" sz="1100"/>
              <a:t>This Stacked area Plot for Nebraska shows consistent upward trend in annual home values across all categories.</a:t>
            </a:r>
            <a:endParaRPr/>
          </a:p>
          <a:p>
            <a:pPr indent="-228600" lvl="0" marL="457200" rtl="0" algn="l">
              <a:lnSpc>
                <a:spcPct val="90000"/>
              </a:lnSpc>
              <a:spcBef>
                <a:spcPts val="960"/>
              </a:spcBef>
              <a:spcAft>
                <a:spcPts val="0"/>
              </a:spcAft>
              <a:buClr>
                <a:schemeClr val="dk1"/>
              </a:buClr>
              <a:buSzPts val="1800"/>
              <a:buFont typeface="Arial"/>
              <a:buChar char="•"/>
            </a:pPr>
            <a:r>
              <a:rPr lang="en-US" sz="1100"/>
              <a:t> Dominance of All Homes and Single Family Homes as they form base of stack and show most significant growth.</a:t>
            </a:r>
            <a:endParaRPr/>
          </a:p>
          <a:p>
            <a:pPr indent="-228600" lvl="0" marL="457200" rtl="0" algn="l">
              <a:lnSpc>
                <a:spcPct val="90000"/>
              </a:lnSpc>
              <a:spcBef>
                <a:spcPts val="960"/>
              </a:spcBef>
              <a:spcAft>
                <a:spcPts val="0"/>
              </a:spcAft>
              <a:buClr>
                <a:schemeClr val="dk1"/>
              </a:buClr>
              <a:buSzPts val="1800"/>
              <a:buFont typeface="Arial"/>
              <a:buChar char="•"/>
            </a:pPr>
            <a:r>
              <a:rPr lang="en-US" sz="1100"/>
              <a:t> Also shows significant contribution from Two and Three Bed rooms.Condo category shows least amount of growth compared to other categories.</a:t>
            </a:r>
            <a:endParaRPr/>
          </a:p>
          <a:p>
            <a:pPr indent="-228600" lvl="0" marL="457200" rtl="0" algn="l">
              <a:lnSpc>
                <a:spcPct val="90000"/>
              </a:lnSpc>
              <a:spcBef>
                <a:spcPts val="960"/>
              </a:spcBef>
              <a:spcAft>
                <a:spcPts val="600"/>
              </a:spcAft>
              <a:buClr>
                <a:schemeClr val="dk1"/>
              </a:buClr>
              <a:buSzPts val="1800"/>
              <a:buFont typeface="Arial"/>
              <a:buChar char="•"/>
            </a:pPr>
            <a:r>
              <a:rPr lang="en-US" sz="1100"/>
              <a:t>Slope of stacked area suggesting steady and sustatined growth rate in home values.</a:t>
            </a:r>
            <a:endParaRPr/>
          </a:p>
        </p:txBody>
      </p:sp>
      <p:pic>
        <p:nvPicPr>
          <p:cNvPr id="246" name="Google Shape;246;p18"/>
          <p:cNvPicPr preferRelativeResize="0"/>
          <p:nvPr/>
        </p:nvPicPr>
        <p:blipFill rotWithShape="1">
          <a:blip r:embed="rId3">
            <a:alphaModFix/>
          </a:blip>
          <a:srcRect b="0" l="0" r="0" t="0"/>
          <a:stretch/>
        </p:blipFill>
        <p:spPr>
          <a:xfrm>
            <a:off x="3341754" y="1481328"/>
            <a:ext cx="5369191" cy="3557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253" name="Google Shape;253;p19"/>
          <p:cNvSpPr/>
          <p:nvPr/>
        </p:nvSpPr>
        <p:spPr>
          <a:xfrm>
            <a:off x="0" y="0"/>
            <a:ext cx="3341754"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round/>
            <a:headEnd len="sm" w="sm" type="none"/>
            <a:tailEnd len="sm" w="sm" type="none"/>
          </a:ln>
          <a:effectLst>
            <a:outerShdw blurRad="88900" rotWithShape="0" algn="l"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4" name="Google Shape;254;p19"/>
          <p:cNvSpPr/>
          <p:nvPr/>
        </p:nvSpPr>
        <p:spPr>
          <a:xfrm>
            <a:off x="0" y="0"/>
            <a:ext cx="3334896"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p19"/>
          <p:cNvSpPr txBox="1"/>
          <p:nvPr>
            <p:ph type="title"/>
          </p:nvPr>
        </p:nvSpPr>
        <p:spPr>
          <a:xfrm>
            <a:off x="278320" y="1161288"/>
            <a:ext cx="2578608" cy="11247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Font typeface="Arial"/>
              <a:buNone/>
            </a:pPr>
            <a:r>
              <a:rPr lang="en-US" sz="2400">
                <a:latin typeface="Arial"/>
                <a:ea typeface="Arial"/>
                <a:cs typeface="Arial"/>
                <a:sym typeface="Arial"/>
              </a:rPr>
              <a:t>Correlation Heat Map for Counties across Nebraska</a:t>
            </a:r>
            <a:endParaRPr/>
          </a:p>
        </p:txBody>
      </p:sp>
      <p:sp>
        <p:nvSpPr>
          <p:cNvPr id="256" name="Google Shape;256;p19"/>
          <p:cNvSpPr/>
          <p:nvPr/>
        </p:nvSpPr>
        <p:spPr>
          <a:xfrm rot="5400000">
            <a:off x="487775" y="674370"/>
            <a:ext cx="73152" cy="4114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7" name="Google Shape;257;p19"/>
          <p:cNvSpPr/>
          <p:nvPr/>
        </p:nvSpPr>
        <p:spPr>
          <a:xfrm>
            <a:off x="321183" y="2443480"/>
            <a:ext cx="250317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8" name="Google Shape;258;p19"/>
          <p:cNvSpPr txBox="1"/>
          <p:nvPr>
            <p:ph idx="1" type="body"/>
          </p:nvPr>
        </p:nvSpPr>
        <p:spPr>
          <a:xfrm>
            <a:off x="278320" y="2718054"/>
            <a:ext cx="2579180" cy="320725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360"/>
              </a:spcBef>
              <a:spcAft>
                <a:spcPts val="0"/>
              </a:spcAft>
              <a:buClr>
                <a:schemeClr val="dk1"/>
              </a:buClr>
              <a:buSzPts val="1800"/>
              <a:buChar char="•"/>
            </a:pPr>
            <a:r>
              <a:rPr b="0" lang="en-US" sz="1100"/>
              <a:t>Correlation Plot shows strong correlation between AllHomes , Single Family , Tow Bedroom and ThreeBedroom with Positive values and close to 1.</a:t>
            </a:r>
            <a:endParaRPr/>
          </a:p>
          <a:p>
            <a:pPr indent="-342900" lvl="0" marL="457200" rtl="0" algn="l">
              <a:lnSpc>
                <a:spcPct val="90000"/>
              </a:lnSpc>
              <a:spcBef>
                <a:spcPts val="360"/>
              </a:spcBef>
              <a:spcAft>
                <a:spcPts val="0"/>
              </a:spcAft>
              <a:buClr>
                <a:schemeClr val="dk1"/>
              </a:buClr>
              <a:buSzPts val="1800"/>
              <a:buChar char="•"/>
            </a:pPr>
            <a:r>
              <a:rPr lang="en-US" sz="1100"/>
              <a:t>This indicates when one of these annual categories increase the others tend to increase as well. </a:t>
            </a:r>
            <a:endParaRPr/>
          </a:p>
          <a:p>
            <a:pPr indent="-342900" lvl="0" marL="457200" rtl="0" algn="l">
              <a:lnSpc>
                <a:spcPct val="90000"/>
              </a:lnSpc>
              <a:spcBef>
                <a:spcPts val="360"/>
              </a:spcBef>
              <a:spcAft>
                <a:spcPts val="0"/>
              </a:spcAft>
              <a:buClr>
                <a:schemeClr val="dk1"/>
              </a:buClr>
              <a:buSzPts val="1800"/>
              <a:buChar char="•"/>
            </a:pPr>
            <a:r>
              <a:rPr lang="en-US" sz="1100"/>
              <a:t>This shows conistent overall trend ; when one segment is doing well others tend to follow.</a:t>
            </a:r>
            <a:endParaRPr/>
          </a:p>
          <a:p>
            <a:pPr indent="-342900" lvl="0" marL="457200" rtl="0" algn="l">
              <a:lnSpc>
                <a:spcPct val="90000"/>
              </a:lnSpc>
              <a:spcBef>
                <a:spcPts val="360"/>
              </a:spcBef>
              <a:spcAft>
                <a:spcPts val="0"/>
              </a:spcAft>
              <a:buClr>
                <a:schemeClr val="dk1"/>
              </a:buClr>
              <a:buSzPts val="1800"/>
              <a:buChar char="•"/>
            </a:pPr>
            <a:r>
              <a:rPr lang="en-US" sz="1100"/>
              <a:t>Condos show weaker correlation with other categories across Nebraska. This suggest Condos are not much preferable.</a:t>
            </a:r>
            <a:endParaRPr/>
          </a:p>
        </p:txBody>
      </p:sp>
      <p:pic>
        <p:nvPicPr>
          <p:cNvPr descr="A screenshot of a computer screen&#10;&#10;AI-generated content may be incorrect." id="259" name="Google Shape;259;p19"/>
          <p:cNvPicPr preferRelativeResize="0"/>
          <p:nvPr/>
        </p:nvPicPr>
        <p:blipFill rotWithShape="1">
          <a:blip r:embed="rId3">
            <a:alphaModFix/>
          </a:blip>
          <a:srcRect b="0" l="0" r="0" t="0"/>
          <a:stretch/>
        </p:blipFill>
        <p:spPr>
          <a:xfrm>
            <a:off x="3674225" y="1298448"/>
            <a:ext cx="5191455" cy="38334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2"/>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p:nvPr/>
        </p:nvSpPr>
        <p:spPr>
          <a:xfrm>
            <a:off x="0" y="1"/>
            <a:ext cx="3912768" cy="3994777"/>
          </a:xfrm>
          <a:custGeom>
            <a:rect b="b" l="l" r="r" t="t"/>
            <a:pathLst>
              <a:path extrusionOk="0" h="3994777" w="5217023">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2"/>
          <p:cNvSpPr txBox="1"/>
          <p:nvPr>
            <p:ph type="title"/>
          </p:nvPr>
        </p:nvSpPr>
        <p:spPr>
          <a:xfrm>
            <a:off x="628650" y="673770"/>
            <a:ext cx="2415246" cy="2027227"/>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FFFF"/>
              </a:buClr>
              <a:buSzPts val="3300"/>
              <a:buFont typeface="Calibri"/>
              <a:buNone/>
            </a:pPr>
            <a:r>
              <a:rPr lang="en-US" sz="3300">
                <a:solidFill>
                  <a:srgbClr val="FFFFFF"/>
                </a:solidFill>
              </a:rPr>
              <a:t>Introduction</a:t>
            </a:r>
            <a:endParaRPr/>
          </a:p>
        </p:txBody>
      </p:sp>
      <p:grpSp>
        <p:nvGrpSpPr>
          <p:cNvPr id="100" name="Google Shape;100;p2"/>
          <p:cNvGrpSpPr/>
          <p:nvPr/>
        </p:nvGrpSpPr>
        <p:grpSpPr>
          <a:xfrm>
            <a:off x="4157004" y="1255162"/>
            <a:ext cx="4358346" cy="4251106"/>
            <a:chOff x="0" y="713556"/>
            <a:chExt cx="4358346" cy="4251106"/>
          </a:xfrm>
        </p:grpSpPr>
        <p:sp>
          <p:nvSpPr>
            <p:cNvPr id="101" name="Google Shape;101;p2"/>
            <p:cNvSpPr/>
            <p:nvPr/>
          </p:nvSpPr>
          <p:spPr>
            <a:xfrm>
              <a:off x="0" y="964476"/>
              <a:ext cx="4358346" cy="428400"/>
            </a:xfrm>
            <a:prstGeom prst="rect">
              <a:avLst/>
            </a:prstGeom>
            <a:solidFill>
              <a:schemeClr val="lt1">
                <a:alpha val="89803"/>
              </a:schemeClr>
            </a:solidFill>
            <a:ln cap="flat" cmpd="sng" w="25400">
              <a:solidFill>
                <a:srgbClr val="BF50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17917" y="713556"/>
              <a:ext cx="3050842" cy="501840"/>
            </a:xfrm>
            <a:prstGeom prst="roundRect">
              <a:avLst>
                <a:gd fmla="val 16667"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242415" y="738054"/>
              <a:ext cx="3001846" cy="452844"/>
            </a:xfrm>
            <a:prstGeom prst="rect">
              <a:avLst/>
            </a:prstGeom>
            <a:noFill/>
            <a:ln>
              <a:noFill/>
            </a:ln>
          </p:spPr>
          <p:txBody>
            <a:bodyPr anchorCtr="0" anchor="ctr" bIns="0" lIns="115300" spcFirstLastPara="1" rIns="115300" wrap="square" tIns="0">
              <a:noAutofit/>
            </a:bodyPr>
            <a:lstStyle/>
            <a:p>
              <a:pPr indent="0" lvl="0" marL="0" marR="0" rtl="0" algn="l">
                <a:lnSpc>
                  <a:spcPct val="10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 Project Title: EDA Analysis</a:t>
              </a:r>
              <a:endParaRPr/>
            </a:p>
          </p:txBody>
        </p:sp>
        <p:sp>
          <p:nvSpPr>
            <p:cNvPr id="104" name="Google Shape;104;p2"/>
            <p:cNvSpPr/>
            <p:nvPr/>
          </p:nvSpPr>
          <p:spPr>
            <a:xfrm>
              <a:off x="0" y="1735596"/>
              <a:ext cx="4358346" cy="1686825"/>
            </a:xfrm>
            <a:prstGeom prst="rect">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0" y="1735596"/>
              <a:ext cx="4358346" cy="1686825"/>
            </a:xfrm>
            <a:prstGeom prst="rect">
              <a:avLst/>
            </a:prstGeom>
            <a:noFill/>
            <a:ln>
              <a:noFill/>
            </a:ln>
          </p:spPr>
          <p:txBody>
            <a:bodyPr anchorCtr="0" anchor="t" bIns="120900" lIns="338250" spcFirstLastPara="1" rIns="33825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 Team Members: Presented By :-</a:t>
              </a:r>
              <a:br>
                <a:rPr b="0" i="0" lang="en-US" sz="1700" u="none" cap="none" strike="noStrike">
                  <a:solidFill>
                    <a:schemeClr val="dk1"/>
                  </a:solidFill>
                  <a:latin typeface="Calibri"/>
                  <a:ea typeface="Calibri"/>
                  <a:cs typeface="Calibri"/>
                  <a:sym typeface="Calibri"/>
                </a:rPr>
              </a:br>
              <a:r>
                <a:rPr b="0" i="0" lang="en-US" sz="1700" u="none" cap="none" strike="noStrike">
                  <a:solidFill>
                    <a:schemeClr val="dk1"/>
                  </a:solidFill>
                  <a:latin typeface="Calibri"/>
                  <a:ea typeface="Calibri"/>
                  <a:cs typeface="Calibri"/>
                  <a:sym typeface="Calibri"/>
                </a:rPr>
                <a:t>	Amarnath Kommineni</a:t>
              </a:r>
              <a:br>
                <a:rPr b="0" i="0" lang="en-US" sz="1700" u="none" cap="none" strike="noStrike">
                  <a:solidFill>
                    <a:schemeClr val="dk1"/>
                  </a:solidFill>
                  <a:latin typeface="Calibri"/>
                  <a:ea typeface="Calibri"/>
                  <a:cs typeface="Calibri"/>
                  <a:sym typeface="Calibri"/>
                </a:rPr>
              </a:br>
              <a:r>
                <a:rPr b="0" i="0" lang="en-US" sz="1700" u="none" cap="none" strike="noStrike">
                  <a:solidFill>
                    <a:schemeClr val="dk1"/>
                  </a:solidFill>
                  <a:latin typeface="Calibri"/>
                  <a:ea typeface="Calibri"/>
                  <a:cs typeface="Calibri"/>
                  <a:sym typeface="Calibri"/>
                </a:rPr>
                <a:t>	Kavya Gurram</a:t>
              </a:r>
              <a:br>
                <a:rPr b="0" i="0" lang="en-US" sz="1700" u="none" cap="none" strike="noStrike">
                  <a:solidFill>
                    <a:schemeClr val="dk1"/>
                  </a:solidFill>
                  <a:latin typeface="Calibri"/>
                  <a:ea typeface="Calibri"/>
                  <a:cs typeface="Calibri"/>
                  <a:sym typeface="Calibri"/>
                </a:rPr>
              </a:br>
              <a:r>
                <a:rPr b="0" i="0" lang="en-US" sz="1700" u="none" cap="none" strike="noStrike">
                  <a:solidFill>
                    <a:schemeClr val="dk1"/>
                  </a:solidFill>
                  <a:latin typeface="Calibri"/>
                  <a:ea typeface="Calibri"/>
                  <a:cs typeface="Calibri"/>
                  <a:sym typeface="Calibri"/>
                </a:rPr>
                <a:t>	Sandeep Borwal</a:t>
              </a:r>
              <a:br>
                <a:rPr b="0" i="0" lang="en-US" sz="1700" u="none" cap="none" strike="noStrike">
                  <a:solidFill>
                    <a:schemeClr val="dk1"/>
                  </a:solidFill>
                  <a:latin typeface="Calibri"/>
                  <a:ea typeface="Calibri"/>
                  <a:cs typeface="Calibri"/>
                  <a:sym typeface="Calibri"/>
                </a:rPr>
              </a:br>
              <a:r>
                <a:rPr b="0" i="0" lang="en-US" sz="1700" u="none" cap="none" strike="noStrike">
                  <a:solidFill>
                    <a:schemeClr val="dk1"/>
                  </a:solidFill>
                  <a:latin typeface="Calibri"/>
                  <a:ea typeface="Calibri"/>
                  <a:cs typeface="Calibri"/>
                  <a:sym typeface="Calibri"/>
                </a:rPr>
                <a:t>	Vikas Kumar Reddy</a:t>
              </a:r>
              <a:endParaRPr/>
            </a:p>
          </p:txBody>
        </p:sp>
        <p:sp>
          <p:nvSpPr>
            <p:cNvPr id="106" name="Google Shape;106;p2"/>
            <p:cNvSpPr/>
            <p:nvPr/>
          </p:nvSpPr>
          <p:spPr>
            <a:xfrm>
              <a:off x="217917" y="1484676"/>
              <a:ext cx="3050842" cy="501840"/>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txBox="1"/>
            <p:nvPr/>
          </p:nvSpPr>
          <p:spPr>
            <a:xfrm>
              <a:off x="242415" y="1509174"/>
              <a:ext cx="3001846" cy="452844"/>
            </a:xfrm>
            <a:prstGeom prst="rect">
              <a:avLst/>
            </a:prstGeom>
            <a:noFill/>
            <a:ln>
              <a:noFill/>
            </a:ln>
          </p:spPr>
          <p:txBody>
            <a:bodyPr anchorCtr="0" anchor="ctr" bIns="0" lIns="115300" spcFirstLastPara="1" rIns="115300" wrap="square" tIns="0">
              <a:noAutofit/>
            </a:bodyPr>
            <a:lstStyle/>
            <a:p>
              <a:pPr indent="0" lvl="0" marL="0" marR="0" rtl="0" algn="l">
                <a:lnSpc>
                  <a:spcPct val="10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 Team Name: Group E</a:t>
              </a:r>
              <a:endParaRPr/>
            </a:p>
          </p:txBody>
        </p:sp>
        <p:sp>
          <p:nvSpPr>
            <p:cNvPr id="108" name="Google Shape;108;p2"/>
            <p:cNvSpPr/>
            <p:nvPr/>
          </p:nvSpPr>
          <p:spPr>
            <a:xfrm>
              <a:off x="0" y="3765142"/>
              <a:ext cx="4358346" cy="428400"/>
            </a:xfrm>
            <a:prstGeom prst="rect">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17917" y="3514222"/>
              <a:ext cx="3050842" cy="501840"/>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txBox="1"/>
            <p:nvPr/>
          </p:nvSpPr>
          <p:spPr>
            <a:xfrm>
              <a:off x="242415" y="3538720"/>
              <a:ext cx="3001846" cy="452844"/>
            </a:xfrm>
            <a:prstGeom prst="rect">
              <a:avLst/>
            </a:prstGeom>
            <a:noFill/>
            <a:ln>
              <a:noFill/>
            </a:ln>
          </p:spPr>
          <p:txBody>
            <a:bodyPr anchorCtr="0" anchor="ctr" bIns="0" lIns="115300" spcFirstLastPara="1" rIns="115300" wrap="square" tIns="0">
              <a:noAutofit/>
            </a:bodyPr>
            <a:lstStyle/>
            <a:p>
              <a:pPr indent="0" lvl="0" marL="0" marR="0" rtl="0" algn="l">
                <a:lnSpc>
                  <a:spcPct val="10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 Research Problem Overview</a:t>
              </a:r>
              <a:endParaRPr b="0" i="0" sz="1700" u="none" cap="none" strike="noStrike">
                <a:solidFill>
                  <a:schemeClr val="lt1"/>
                </a:solidFill>
                <a:latin typeface="Calibri"/>
                <a:ea typeface="Calibri"/>
                <a:cs typeface="Calibri"/>
                <a:sym typeface="Calibri"/>
              </a:endParaRPr>
            </a:p>
          </p:txBody>
        </p:sp>
        <p:sp>
          <p:nvSpPr>
            <p:cNvPr id="111" name="Google Shape;111;p2"/>
            <p:cNvSpPr/>
            <p:nvPr/>
          </p:nvSpPr>
          <p:spPr>
            <a:xfrm>
              <a:off x="0" y="4536262"/>
              <a:ext cx="4358346" cy="428400"/>
            </a:xfrm>
            <a:prstGeom prst="rect">
              <a:avLst/>
            </a:prstGeom>
            <a:solidFill>
              <a:schemeClr val="lt1">
                <a:alpha val="89803"/>
              </a:schemeClr>
            </a:solid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17917" y="4285342"/>
              <a:ext cx="3050842" cy="501840"/>
            </a:xfrm>
            <a:prstGeom prst="roundRect">
              <a:avLst>
                <a:gd fmla="val 16667" name="adj"/>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242415" y="4309840"/>
              <a:ext cx="3001846" cy="452844"/>
            </a:xfrm>
            <a:prstGeom prst="rect">
              <a:avLst/>
            </a:prstGeom>
            <a:noFill/>
            <a:ln>
              <a:noFill/>
            </a:ln>
          </p:spPr>
          <p:txBody>
            <a:bodyPr anchorCtr="0" anchor="ctr" bIns="0" lIns="115300" spcFirstLastPara="1" rIns="115300" wrap="square" tIns="0">
              <a:noAutofit/>
            </a:bodyPr>
            <a:lstStyle/>
            <a:p>
              <a:pPr indent="0" lvl="0" marL="0" marR="0" rtl="0" algn="l">
                <a:lnSpc>
                  <a:spcPct val="100000"/>
                </a:lnSpc>
                <a:spcBef>
                  <a:spcPts val="0"/>
                </a:spcBef>
                <a:spcAft>
                  <a:spcPts val="0"/>
                </a:spcAft>
                <a:buClr>
                  <a:schemeClr val="lt1"/>
                </a:buClr>
                <a:buSzPts val="1700"/>
                <a:buFont typeface="Calibri"/>
                <a:buNone/>
              </a:pPr>
              <a:r>
                <a:rPr b="0" i="0" lang="en-US" sz="1700" u="none" cap="none" strike="noStrike">
                  <a:solidFill>
                    <a:schemeClr val="lt1"/>
                  </a:solidFill>
                  <a:latin typeface="Calibri"/>
                  <a:ea typeface="Calibri"/>
                  <a:cs typeface="Calibri"/>
                  <a:sym typeface="Calibri"/>
                </a:rPr>
                <a:t>• Objectives of the Study</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2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6" name="Google Shape;266;p20"/>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7" name="Google Shape;267;p20"/>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Omaha Has the highest number of zip codes, close to 30, indicating it is the</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 largest city in terms of zip code distribution. Bellevue Follows with around 3 zip codes. </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Other Cities Cities like Valley, Waterloo, and Bennington have fewer than three zip codes each.</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 Smaller Cities Most other cities listed have only one or two zip codes.</a:t>
            </a:r>
            <a:endParaRPr/>
          </a:p>
        </p:txBody>
      </p:sp>
      <p:pic>
        <p:nvPicPr>
          <p:cNvPr id="268" name="Google Shape;268;p20"/>
          <p:cNvPicPr preferRelativeResize="0"/>
          <p:nvPr/>
        </p:nvPicPr>
        <p:blipFill rotWithShape="1">
          <a:blip r:embed="rId3">
            <a:alphaModFix/>
          </a:blip>
          <a:srcRect b="0" l="0" r="0" t="0"/>
          <a:stretch/>
        </p:blipFill>
        <p:spPr>
          <a:xfrm>
            <a:off x="3044952" y="595845"/>
            <a:ext cx="5865132" cy="2833155"/>
          </a:xfrm>
          <a:prstGeom prst="rect">
            <a:avLst/>
          </a:prstGeom>
          <a:noFill/>
          <a:ln>
            <a:noFill/>
          </a:ln>
        </p:spPr>
      </p:pic>
      <p:pic>
        <p:nvPicPr>
          <p:cNvPr id="269" name="Google Shape;269;p20"/>
          <p:cNvPicPr preferRelativeResize="0"/>
          <p:nvPr/>
        </p:nvPicPr>
        <p:blipFill rotWithShape="1">
          <a:blip r:embed="rId4">
            <a:alphaModFix/>
          </a:blip>
          <a:srcRect b="0" l="0" r="0" t="0"/>
          <a:stretch/>
        </p:blipFill>
        <p:spPr>
          <a:xfrm>
            <a:off x="3637026" y="3429000"/>
            <a:ext cx="5177790" cy="302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21"/>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5" name="Google Shape;275;p21"/>
          <p:cNvSpPr/>
          <p:nvPr/>
        </p:nvSpPr>
        <p:spPr>
          <a:xfrm flipH="1" rot="10800000">
            <a:off x="628650" y="720953"/>
            <a:ext cx="7886700" cy="5416094"/>
          </a:xfrm>
          <a:custGeom>
            <a:rect b="b" l="l" r="r" t="t"/>
            <a:pathLst>
              <a:path extrusionOk="0" h="5416094" w="7886700">
                <a:moveTo>
                  <a:pt x="0" y="0"/>
                </a:moveTo>
                <a:cubicBezTo>
                  <a:pt x="165412" y="-21137"/>
                  <a:pt x="322344" y="-21985"/>
                  <a:pt x="578358" y="0"/>
                </a:cubicBezTo>
                <a:cubicBezTo>
                  <a:pt x="834372" y="21985"/>
                  <a:pt x="888520" y="-5136"/>
                  <a:pt x="998982" y="0"/>
                </a:cubicBezTo>
                <a:cubicBezTo>
                  <a:pt x="1109444" y="5136"/>
                  <a:pt x="1622600" y="-36529"/>
                  <a:pt x="1813941" y="0"/>
                </a:cubicBezTo>
                <a:cubicBezTo>
                  <a:pt x="2005282" y="36529"/>
                  <a:pt x="2177619" y="19108"/>
                  <a:pt x="2392299" y="0"/>
                </a:cubicBezTo>
                <a:cubicBezTo>
                  <a:pt x="2606979" y="-19108"/>
                  <a:pt x="2788556" y="-21788"/>
                  <a:pt x="2970657" y="0"/>
                </a:cubicBezTo>
                <a:cubicBezTo>
                  <a:pt x="3152758" y="21788"/>
                  <a:pt x="3596738" y="18723"/>
                  <a:pt x="3785616" y="0"/>
                </a:cubicBezTo>
                <a:cubicBezTo>
                  <a:pt x="3974494" y="-18723"/>
                  <a:pt x="4136501" y="9985"/>
                  <a:pt x="4285107" y="0"/>
                </a:cubicBezTo>
                <a:cubicBezTo>
                  <a:pt x="4433713" y="-9985"/>
                  <a:pt x="4710656" y="-6143"/>
                  <a:pt x="5100066" y="0"/>
                </a:cubicBezTo>
                <a:cubicBezTo>
                  <a:pt x="5489476" y="6143"/>
                  <a:pt x="5703885" y="5883"/>
                  <a:pt x="5915025" y="0"/>
                </a:cubicBezTo>
                <a:cubicBezTo>
                  <a:pt x="6126165" y="-5883"/>
                  <a:pt x="6308797" y="30350"/>
                  <a:pt x="6572250" y="0"/>
                </a:cubicBezTo>
                <a:cubicBezTo>
                  <a:pt x="6835703" y="-30350"/>
                  <a:pt x="7286910" y="4832"/>
                  <a:pt x="7886700" y="0"/>
                </a:cubicBezTo>
                <a:cubicBezTo>
                  <a:pt x="7917044" y="253972"/>
                  <a:pt x="7878280" y="382927"/>
                  <a:pt x="7886700" y="622851"/>
                </a:cubicBezTo>
                <a:cubicBezTo>
                  <a:pt x="7895120" y="862775"/>
                  <a:pt x="7898095" y="881954"/>
                  <a:pt x="7886700" y="1137380"/>
                </a:cubicBezTo>
                <a:cubicBezTo>
                  <a:pt x="7875305" y="1392806"/>
                  <a:pt x="7859449" y="1500954"/>
                  <a:pt x="7886700" y="1814391"/>
                </a:cubicBezTo>
                <a:cubicBezTo>
                  <a:pt x="7913951" y="2127828"/>
                  <a:pt x="7899710" y="2276490"/>
                  <a:pt x="7886700" y="2491403"/>
                </a:cubicBezTo>
                <a:cubicBezTo>
                  <a:pt x="7873690" y="2706316"/>
                  <a:pt x="7899048" y="2943627"/>
                  <a:pt x="7886700" y="3168415"/>
                </a:cubicBezTo>
                <a:cubicBezTo>
                  <a:pt x="7874352" y="3393203"/>
                  <a:pt x="7895759" y="3539359"/>
                  <a:pt x="7886700" y="3899588"/>
                </a:cubicBezTo>
                <a:cubicBezTo>
                  <a:pt x="7877641" y="4259817"/>
                  <a:pt x="7907485" y="4437980"/>
                  <a:pt x="7886700" y="4630760"/>
                </a:cubicBezTo>
                <a:cubicBezTo>
                  <a:pt x="7865915" y="4823540"/>
                  <a:pt x="7871525" y="5198637"/>
                  <a:pt x="7886700" y="5416094"/>
                </a:cubicBezTo>
                <a:cubicBezTo>
                  <a:pt x="7691680" y="5431844"/>
                  <a:pt x="7601555" y="5415681"/>
                  <a:pt x="7466076" y="5416094"/>
                </a:cubicBezTo>
                <a:cubicBezTo>
                  <a:pt x="7330597" y="5416507"/>
                  <a:pt x="6831360" y="5424066"/>
                  <a:pt x="6651117" y="5416094"/>
                </a:cubicBezTo>
                <a:cubicBezTo>
                  <a:pt x="6470874" y="5408122"/>
                  <a:pt x="6162822" y="5448218"/>
                  <a:pt x="5993892" y="5416094"/>
                </a:cubicBezTo>
                <a:cubicBezTo>
                  <a:pt x="5824963" y="5383970"/>
                  <a:pt x="5688089" y="5423575"/>
                  <a:pt x="5494401" y="5416094"/>
                </a:cubicBezTo>
                <a:cubicBezTo>
                  <a:pt x="5300713" y="5408613"/>
                  <a:pt x="5038344" y="5439836"/>
                  <a:pt x="4837176" y="5416094"/>
                </a:cubicBezTo>
                <a:cubicBezTo>
                  <a:pt x="4636008" y="5392352"/>
                  <a:pt x="4547230" y="5414191"/>
                  <a:pt x="4416552" y="5416094"/>
                </a:cubicBezTo>
                <a:cubicBezTo>
                  <a:pt x="4285874" y="5417997"/>
                  <a:pt x="4197467" y="5397786"/>
                  <a:pt x="3995928" y="5416094"/>
                </a:cubicBezTo>
                <a:cubicBezTo>
                  <a:pt x="3794389" y="5434402"/>
                  <a:pt x="3512175" y="5385012"/>
                  <a:pt x="3338703" y="5416094"/>
                </a:cubicBezTo>
                <a:cubicBezTo>
                  <a:pt x="3165232" y="5447176"/>
                  <a:pt x="2961841" y="5402137"/>
                  <a:pt x="2839212" y="5416094"/>
                </a:cubicBezTo>
                <a:cubicBezTo>
                  <a:pt x="2716583" y="5430051"/>
                  <a:pt x="2260631" y="5391454"/>
                  <a:pt x="2103120" y="5416094"/>
                </a:cubicBezTo>
                <a:cubicBezTo>
                  <a:pt x="1945609" y="5440734"/>
                  <a:pt x="1802870" y="5413244"/>
                  <a:pt x="1603629" y="5416094"/>
                </a:cubicBezTo>
                <a:cubicBezTo>
                  <a:pt x="1404388" y="5418944"/>
                  <a:pt x="1036615" y="5428037"/>
                  <a:pt x="867537" y="5416094"/>
                </a:cubicBezTo>
                <a:cubicBezTo>
                  <a:pt x="698459" y="5404151"/>
                  <a:pt x="196765" y="5387017"/>
                  <a:pt x="0" y="5416094"/>
                </a:cubicBezTo>
                <a:cubicBezTo>
                  <a:pt x="-7913" y="5158982"/>
                  <a:pt x="-32352" y="4972281"/>
                  <a:pt x="0" y="4684921"/>
                </a:cubicBezTo>
                <a:cubicBezTo>
                  <a:pt x="32352" y="4397561"/>
                  <a:pt x="-36146" y="4109983"/>
                  <a:pt x="0" y="3953749"/>
                </a:cubicBezTo>
                <a:cubicBezTo>
                  <a:pt x="36146" y="3797515"/>
                  <a:pt x="38942" y="3433311"/>
                  <a:pt x="0" y="3168415"/>
                </a:cubicBezTo>
                <a:cubicBezTo>
                  <a:pt x="-38942" y="2903519"/>
                  <a:pt x="-264" y="2810505"/>
                  <a:pt x="0" y="2545564"/>
                </a:cubicBezTo>
                <a:cubicBezTo>
                  <a:pt x="264" y="2280623"/>
                  <a:pt x="20689" y="1994225"/>
                  <a:pt x="0" y="1760231"/>
                </a:cubicBezTo>
                <a:cubicBezTo>
                  <a:pt x="-20689" y="1526237"/>
                  <a:pt x="16073" y="1386976"/>
                  <a:pt x="0" y="1191541"/>
                </a:cubicBezTo>
                <a:cubicBezTo>
                  <a:pt x="-16073" y="996106"/>
                  <a:pt x="-16965" y="844858"/>
                  <a:pt x="0" y="677012"/>
                </a:cubicBezTo>
                <a:cubicBezTo>
                  <a:pt x="16965" y="509166"/>
                  <a:pt x="85" y="277162"/>
                  <a:pt x="0" y="0"/>
                </a:cubicBezTo>
                <a:close/>
              </a:path>
            </a:pathLst>
          </a:custGeom>
          <a:noFill/>
          <a:ln cap="rnd" cmpd="sng" w="476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76" name="Google Shape;276;p21"/>
          <p:cNvPicPr preferRelativeResize="0"/>
          <p:nvPr/>
        </p:nvPicPr>
        <p:blipFill rotWithShape="1">
          <a:blip r:embed="rId3">
            <a:alphaModFix/>
          </a:blip>
          <a:srcRect b="0" l="0" r="0" t="0"/>
          <a:stretch/>
        </p:blipFill>
        <p:spPr>
          <a:xfrm>
            <a:off x="839469" y="886968"/>
            <a:ext cx="7271259" cy="2465719"/>
          </a:xfrm>
          <a:prstGeom prst="rect">
            <a:avLst/>
          </a:prstGeom>
          <a:noFill/>
          <a:ln>
            <a:noFill/>
          </a:ln>
        </p:spPr>
      </p:pic>
      <p:pic>
        <p:nvPicPr>
          <p:cNvPr id="277" name="Google Shape;277;p21"/>
          <p:cNvPicPr preferRelativeResize="0"/>
          <p:nvPr/>
        </p:nvPicPr>
        <p:blipFill rotWithShape="1">
          <a:blip r:embed="rId4">
            <a:alphaModFix/>
          </a:blip>
          <a:srcRect b="0" l="0" r="0" t="0"/>
          <a:stretch/>
        </p:blipFill>
        <p:spPr>
          <a:xfrm>
            <a:off x="839469" y="3429000"/>
            <a:ext cx="7115811" cy="26913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2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3" name="Google Shape;283;p22"/>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4" name="Google Shape;284;p22"/>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Multiple Lines: Each line on the chart corresponds to a different zip code, </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showing how property values have changed over time for each zip code. </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Trends: Most lines show an increase in property values over the period, particularly after 2012.</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This indicates a general upward trend in property values for the zip codes included in the chart.</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 Legend: The legend on the right side lists the zip codes, helping to identify which line </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corresponds to which zip code.</a:t>
            </a:r>
            <a:endParaRPr/>
          </a:p>
        </p:txBody>
      </p:sp>
      <p:pic>
        <p:nvPicPr>
          <p:cNvPr id="285" name="Google Shape;285;p22"/>
          <p:cNvPicPr preferRelativeResize="0"/>
          <p:nvPr/>
        </p:nvPicPr>
        <p:blipFill rotWithShape="1">
          <a:blip r:embed="rId3">
            <a:alphaModFix/>
          </a:blip>
          <a:srcRect b="0" l="0" r="0" t="0"/>
          <a:stretch/>
        </p:blipFill>
        <p:spPr>
          <a:xfrm>
            <a:off x="3490722" y="1207008"/>
            <a:ext cx="5525262" cy="42976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sp>
        <p:nvSpPr>
          <p:cNvPr id="290" name="Google Shape;290;p2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1" name="Google Shape;291;p23"/>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23"/>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Increasing Property Values: Property values have generally increased over time from 2000 to 2024. --&gt;</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Variability: There is noticeable variability in property values each year, with some years showing wider I</a:t>
            </a:r>
            <a:endParaRPr/>
          </a:p>
          <a:p>
            <a:pPr indent="0" lvl="0" marL="0" marR="0" rtl="0" algn="l">
              <a:lnSpc>
                <a:spcPct val="90000"/>
              </a:lnSpc>
              <a:spcBef>
                <a:spcPts val="60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QRs than others. --&gt;Rising Median Values: Median property values have risen consistently over this period, indicating an overall upward trend in property prices. --&gt;Outliers: Present in most years, suggesting that there are some properties with significantly higher or lower values compared to the majority. </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pic>
        <p:nvPicPr>
          <p:cNvPr id="293" name="Google Shape;293;p23"/>
          <p:cNvPicPr preferRelativeResize="0"/>
          <p:nvPr/>
        </p:nvPicPr>
        <p:blipFill rotWithShape="1">
          <a:blip r:embed="rId3">
            <a:alphaModFix/>
          </a:blip>
          <a:srcRect b="0" l="0" r="0" t="0"/>
          <a:stretch/>
        </p:blipFill>
        <p:spPr>
          <a:xfrm>
            <a:off x="3490722" y="1298448"/>
            <a:ext cx="5250942" cy="41788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pic>
        <p:nvPicPr>
          <p:cNvPr id="298" name="Google Shape;298;p24"/>
          <p:cNvPicPr preferRelativeResize="0"/>
          <p:nvPr/>
        </p:nvPicPr>
        <p:blipFill rotWithShape="1">
          <a:blip r:embed="rId3">
            <a:alphaModFix/>
          </a:blip>
          <a:srcRect b="0" l="0" r="0" t="0"/>
          <a:stretch/>
        </p:blipFill>
        <p:spPr>
          <a:xfrm>
            <a:off x="482600" y="1271841"/>
            <a:ext cx="8178799" cy="43143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25"/>
          <p:cNvPicPr preferRelativeResize="0"/>
          <p:nvPr/>
        </p:nvPicPr>
        <p:blipFill rotWithShape="1">
          <a:blip r:embed="rId3">
            <a:alphaModFix/>
          </a:blip>
          <a:srcRect b="0" l="0" r="0" t="0"/>
          <a:stretch/>
        </p:blipFill>
        <p:spPr>
          <a:xfrm>
            <a:off x="482600" y="1292288"/>
            <a:ext cx="8178799" cy="42734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p26"/>
          <p:cNvPicPr preferRelativeResize="0"/>
          <p:nvPr/>
        </p:nvPicPr>
        <p:blipFill rotWithShape="1">
          <a:blip r:embed="rId3">
            <a:alphaModFix/>
          </a:blip>
          <a:srcRect b="0" l="0" r="0" t="0"/>
          <a:stretch/>
        </p:blipFill>
        <p:spPr>
          <a:xfrm>
            <a:off x="482600" y="1271841"/>
            <a:ext cx="8178799" cy="43143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27"/>
          <p:cNvPicPr preferRelativeResize="0"/>
          <p:nvPr/>
        </p:nvPicPr>
        <p:blipFill rotWithShape="1">
          <a:blip r:embed="rId3">
            <a:alphaModFix/>
          </a:blip>
          <a:srcRect b="0" l="0" r="0" t="0"/>
          <a:stretch/>
        </p:blipFill>
        <p:spPr>
          <a:xfrm>
            <a:off x="482600" y="1261618"/>
            <a:ext cx="8178799" cy="43347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2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9" name="Google Shape;319;p28"/>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0" name="Google Shape;320;p28"/>
          <p:cNvSpPr txBox="1"/>
          <p:nvPr/>
        </p:nvSpPr>
        <p:spPr>
          <a:xfrm>
            <a:off x="539467" y="3619610"/>
            <a:ext cx="8197603" cy="3410712"/>
          </a:xfrm>
          <a:prstGeom prst="rect">
            <a:avLst/>
          </a:prstGeom>
          <a:noFill/>
          <a:ln>
            <a:noFill/>
          </a:ln>
        </p:spPr>
        <p:txBody>
          <a:bodyPr anchorCtr="0" anchor="t" bIns="45700" lIns="91425" spcFirstLastPara="1" rIns="91425" wrap="square" tIns="45700">
            <a:normAutofit/>
          </a:bodyPr>
          <a:lstStyle/>
          <a:p>
            <a:pPr indent="120650" lvl="0" marL="0" marR="0" rtl="0" algn="l">
              <a:lnSpc>
                <a:spcPct val="90000"/>
              </a:lnSpc>
              <a:spcBef>
                <a:spcPts val="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The chart is a scatter plot showing the results of KMeans clustering on home values from two different dates: 2024-10-31 and 2024-11-30. </a:t>
            </a:r>
            <a:endParaRPr/>
          </a:p>
          <a:p>
            <a:pPr indent="-228600" lvl="1" marL="457200" marR="0" rtl="0" algn="l">
              <a:lnSpc>
                <a:spcPct val="90000"/>
              </a:lnSpc>
              <a:spcBef>
                <a:spcPts val="6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Cluster 0 (yellow): This cluster has a dense concentration along the diagonal line,indicating that for these homes, the values remained relatively stable between the two dates.</a:t>
            </a:r>
            <a:endParaRPr/>
          </a:p>
          <a:p>
            <a:pPr indent="-228600" lvl="1" marL="457200" marR="0" rtl="0" algn="l">
              <a:lnSpc>
                <a:spcPct val="90000"/>
              </a:lnSpc>
              <a:spcBef>
                <a:spcPts val="6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Cluster 1 (purple): This cluster also follows a similar pattern but is more spread out compared to Cluster 0.</a:t>
            </a:r>
            <a:endParaRPr/>
          </a:p>
          <a:p>
            <a:pPr indent="-228600" lvl="1" marL="457200" marR="0" rtl="0" algn="l">
              <a:lnSpc>
                <a:spcPct val="90000"/>
              </a:lnSpc>
              <a:spcBef>
                <a:spcPts val="6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Cluster 2 (green): This cluster shows a wider distribution with some outliers indicating significant changes in home values between the two dates.</a:t>
            </a:r>
            <a:endParaRPr/>
          </a:p>
          <a:p>
            <a:pPr indent="0" lvl="0" marL="0" marR="0" rtl="0" algn="l">
              <a:lnSpc>
                <a:spcPct val="90000"/>
              </a:lnSpc>
              <a:spcBef>
                <a:spcPts val="6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The diagonal trend suggests that most homes did not experience drastic changes in value over this one-month period. - Outliers in each cluster indicate homes that had significant increases or decreases in value. </a:t>
            </a:r>
            <a:br>
              <a:rPr b="0" i="0" lang="en-US" sz="1900" u="none" cap="none" strike="noStrike">
                <a:solidFill>
                  <a:schemeClr val="dk1"/>
                </a:solidFill>
                <a:latin typeface="Calibri"/>
                <a:ea typeface="Calibri"/>
                <a:cs typeface="Calibri"/>
                <a:sym typeface="Calibri"/>
              </a:rPr>
            </a:br>
            <a:endParaRPr b="0" i="0" sz="1900" u="none" cap="none" strike="noStrike">
              <a:solidFill>
                <a:schemeClr val="dk1"/>
              </a:solidFill>
              <a:latin typeface="Calibri"/>
              <a:ea typeface="Calibri"/>
              <a:cs typeface="Calibri"/>
              <a:sym typeface="Calibri"/>
            </a:endParaRPr>
          </a:p>
        </p:txBody>
      </p:sp>
      <p:pic>
        <p:nvPicPr>
          <p:cNvPr id="321" name="Google Shape;321;p28"/>
          <p:cNvPicPr preferRelativeResize="0"/>
          <p:nvPr/>
        </p:nvPicPr>
        <p:blipFill rotWithShape="1">
          <a:blip r:embed="rId3">
            <a:alphaModFix/>
          </a:blip>
          <a:srcRect b="0" l="0" r="0" t="0"/>
          <a:stretch/>
        </p:blipFill>
        <p:spPr>
          <a:xfrm>
            <a:off x="310896" y="144890"/>
            <a:ext cx="8426174" cy="37870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2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7" name="Google Shape;327;p29"/>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29"/>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the above USA map shows top two cities for each state which has highest values as of date 2024-12-31</a:t>
            </a:r>
            <a:endParaRPr/>
          </a:p>
        </p:txBody>
      </p:sp>
      <p:pic>
        <p:nvPicPr>
          <p:cNvPr id="329" name="Google Shape;329;p29"/>
          <p:cNvPicPr preferRelativeResize="0"/>
          <p:nvPr/>
        </p:nvPicPr>
        <p:blipFill rotWithShape="1">
          <a:blip r:embed="rId3">
            <a:alphaModFix/>
          </a:blip>
          <a:srcRect b="0" l="0" r="0" t="0"/>
          <a:stretch/>
        </p:blipFill>
        <p:spPr>
          <a:xfrm>
            <a:off x="3044952" y="1264619"/>
            <a:ext cx="5863362" cy="3911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p:nvPr/>
        </p:nvSpPr>
        <p:spPr>
          <a:xfrm>
            <a:off x="5054346" y="2372868"/>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3"/>
          <p:cNvSpPr/>
          <p:nvPr/>
        </p:nvSpPr>
        <p:spPr>
          <a:xfrm>
            <a:off x="5054346" y="2664886"/>
            <a:ext cx="3614166" cy="355078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Dataset Overview</a:t>
            </a:r>
            <a:endParaRPr/>
          </a:p>
          <a:p>
            <a:pPr indent="0" lvl="0" marL="0" marR="0" rtl="0" algn="l">
              <a:lnSpc>
                <a:spcPct val="90000"/>
              </a:lnSpc>
              <a:spcBef>
                <a:spcPts val="60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Source: Zillow Website</a:t>
            </a:r>
            <a:endParaRPr/>
          </a:p>
          <a:p>
            <a:pPr indent="0" lvl="0" marL="0" marR="0" rtl="0" algn="l">
              <a:lnSpc>
                <a:spcPct val="90000"/>
              </a:lnSpc>
              <a:spcBef>
                <a:spcPts val="60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Dataset contains multiple files with real estate and per capita income data.</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600"/>
              <a:buFont typeface="Arial"/>
              <a:buChar char="•"/>
            </a:pPr>
            <a:r>
              <a:rPr b="1" i="0" lang="en-US" sz="1600" u="none" cap="none" strike="noStrike">
                <a:solidFill>
                  <a:schemeClr val="dk1"/>
                </a:solidFill>
                <a:latin typeface="Calibri"/>
                <a:ea typeface="Calibri"/>
                <a:cs typeface="Calibri"/>
                <a:sym typeface="Calibri"/>
              </a:rPr>
              <a:t>Files Included:</a:t>
            </a:r>
            <a:endParaRPr b="0" i="0" sz="1600" u="none" cap="none" strike="noStrike">
              <a:solidFill>
                <a:schemeClr val="dk1"/>
              </a:solidFill>
              <a:latin typeface="Calibri"/>
              <a:ea typeface="Calibri"/>
              <a:cs typeface="Calibri"/>
              <a:sym typeface="Calibri"/>
            </a:endParaRPr>
          </a:p>
          <a:p>
            <a:pPr indent="-228600" lvl="1" marL="45720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Counties-level per capita income and housing values</a:t>
            </a:r>
            <a:endParaRPr/>
          </a:p>
          <a:p>
            <a:pPr indent="-228600" lvl="1" marL="45720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Zillow Home Value Index (ZHVI) for 2-bedroom and 3-bedroom homes</a:t>
            </a:r>
            <a:endParaRPr/>
          </a:p>
          <a:p>
            <a:pPr indent="-228600" lvl="1" marL="45720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Income data at the county and zip code levels</a:t>
            </a:r>
            <a:endParaRPr/>
          </a:p>
          <a:p>
            <a:pPr indent="101600" lvl="0" marL="0" marR="0" rtl="0" algn="l">
              <a:lnSpc>
                <a:spcPct val="90000"/>
              </a:lnSpc>
              <a:spcBef>
                <a:spcPts val="6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graphicFrame>
        <p:nvGraphicFramePr>
          <p:cNvPr id="121" name="Google Shape;121;p3"/>
          <p:cNvGraphicFramePr/>
          <p:nvPr/>
        </p:nvGraphicFramePr>
        <p:xfrm>
          <a:off x="473202" y="1363535"/>
          <a:ext cx="3000000" cy="3000000"/>
        </p:xfrm>
        <a:graphic>
          <a:graphicData uri="http://schemas.openxmlformats.org/drawingml/2006/table">
            <a:tbl>
              <a:tblPr>
                <a:solidFill>
                  <a:srgbClr val="F2F2F2">
                    <a:alpha val="29803"/>
                  </a:srgbClr>
                </a:solidFill>
                <a:tableStyleId>{5BA69BA4-EBA1-4847-9996-F42F65920077}</a:tableStyleId>
              </a:tblPr>
              <a:tblGrid>
                <a:gridCol w="2185125"/>
                <a:gridCol w="1909100"/>
              </a:tblGrid>
              <a:tr h="442050">
                <a:tc>
                  <a:txBody>
                    <a:bodyPr/>
                    <a:lstStyle/>
                    <a:p>
                      <a:pPr indent="0" lvl="0" marL="0" marR="0" rtl="0" algn="l">
                        <a:spcBef>
                          <a:spcPts val="0"/>
                        </a:spcBef>
                        <a:spcAft>
                          <a:spcPts val="0"/>
                        </a:spcAft>
                        <a:buNone/>
                      </a:pPr>
                      <a:r>
                        <a:rPr b="1" lang="en-US" sz="1400" u="none" cap="none" strike="noStrike">
                          <a:solidFill>
                            <a:schemeClr val="dk1"/>
                          </a:solidFill>
                        </a:rPr>
                        <a:t>Dataset Name</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b="1" lang="en-US" sz="1400" cap="none">
                          <a:solidFill>
                            <a:schemeClr val="dk1"/>
                          </a:solidFill>
                        </a:rPr>
                        <a:t>Description</a:t>
                      </a:r>
                      <a:endParaRPr sz="1400" cap="none">
                        <a:solidFill>
                          <a:schemeClr val="dk1"/>
                        </a:solidFill>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r>
              <a:tr h="653275">
                <a:tc>
                  <a:txBody>
                    <a:bodyPr/>
                    <a:lstStyle/>
                    <a:p>
                      <a:pPr indent="0" lvl="0" marL="0" marR="0" rtl="0" algn="l">
                        <a:spcBef>
                          <a:spcPts val="0"/>
                        </a:spcBef>
                        <a:spcAft>
                          <a:spcPts val="0"/>
                        </a:spcAft>
                        <a:buNone/>
                      </a:pPr>
                      <a:r>
                        <a:rPr b="1" lang="en-US" sz="1400" cap="none">
                          <a:solidFill>
                            <a:schemeClr val="dk1"/>
                          </a:solidFill>
                        </a:rPr>
                        <a:t>Counties_Percapita</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lang="en-US" sz="1400" cap="none">
                          <a:solidFill>
                            <a:schemeClr val="dk1"/>
                          </a:solidFill>
                        </a:rPr>
                        <a:t>Per capita income and housing values</a:t>
                      </a:r>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r>
              <a:tr h="653275">
                <a:tc>
                  <a:txBody>
                    <a:bodyPr/>
                    <a:lstStyle/>
                    <a:p>
                      <a:pPr indent="0" lvl="0" marL="0" marR="0" rtl="0" algn="l">
                        <a:spcBef>
                          <a:spcPts val="0"/>
                        </a:spcBef>
                        <a:spcAft>
                          <a:spcPts val="0"/>
                        </a:spcAft>
                        <a:buNone/>
                      </a:pPr>
                      <a:r>
                        <a:rPr b="1" lang="en-US" sz="1400" cap="none">
                          <a:solidFill>
                            <a:schemeClr val="dk1"/>
                          </a:solidFill>
                        </a:rPr>
                        <a:t>Percapita_Income</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lang="en-US" sz="1400" cap="none">
                          <a:solidFill>
                            <a:schemeClr val="dk1"/>
                          </a:solidFill>
                        </a:rPr>
                        <a:t>County-level income statistics</a:t>
                      </a:r>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r>
              <a:tr h="653275">
                <a:tc>
                  <a:txBody>
                    <a:bodyPr/>
                    <a:lstStyle/>
                    <a:p>
                      <a:pPr indent="0" lvl="0" marL="0" marR="0" rtl="0" algn="l">
                        <a:spcBef>
                          <a:spcPts val="0"/>
                        </a:spcBef>
                        <a:spcAft>
                          <a:spcPts val="0"/>
                        </a:spcAft>
                        <a:buNone/>
                      </a:pPr>
                      <a:r>
                        <a:rPr b="1" lang="en-US" sz="1400" cap="none">
                          <a:solidFill>
                            <a:schemeClr val="dk1"/>
                          </a:solidFill>
                        </a:rPr>
                        <a:t>Formatted_IncomeZip</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lang="en-US" sz="1400" cap="none">
                          <a:solidFill>
                            <a:schemeClr val="dk1"/>
                          </a:solidFill>
                        </a:rPr>
                        <a:t>Income-related data at zip-code level</a:t>
                      </a:r>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r>
              <a:tr h="864525">
                <a:tc>
                  <a:txBody>
                    <a:bodyPr/>
                    <a:lstStyle/>
                    <a:p>
                      <a:pPr indent="0" lvl="0" marL="0" marR="0" rtl="0" algn="l">
                        <a:spcBef>
                          <a:spcPts val="0"/>
                        </a:spcBef>
                        <a:spcAft>
                          <a:spcPts val="0"/>
                        </a:spcAft>
                        <a:buNone/>
                      </a:pPr>
                      <a:r>
                        <a:rPr b="1" lang="en-US" sz="1400" cap="none">
                          <a:solidFill>
                            <a:schemeClr val="dk1"/>
                          </a:solidFill>
                        </a:rPr>
                        <a:t>County_zhvi_2bdrm</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lang="en-US" sz="1400" cap="none">
                          <a:solidFill>
                            <a:schemeClr val="dk1"/>
                          </a:solidFill>
                        </a:rPr>
                        <a:t>Zillow Home Value Index for 2-bedroom homes</a:t>
                      </a:r>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3F3F3F"/>
                      </a:solidFill>
                      <a:prstDash val="solid"/>
                      <a:round/>
                      <a:headEnd len="sm" w="sm" type="none"/>
                      <a:tailEnd len="sm" w="sm" type="none"/>
                    </a:lnB>
                    <a:solidFill>
                      <a:srgbClr val="F2F2F2">
                        <a:alpha val="29803"/>
                      </a:srgbClr>
                    </a:solidFill>
                  </a:tcPr>
                </a:tc>
              </a:tr>
              <a:tr h="864525">
                <a:tc>
                  <a:txBody>
                    <a:bodyPr/>
                    <a:lstStyle/>
                    <a:p>
                      <a:pPr indent="0" lvl="0" marL="0" marR="0" rtl="0" algn="l">
                        <a:spcBef>
                          <a:spcPts val="0"/>
                        </a:spcBef>
                        <a:spcAft>
                          <a:spcPts val="0"/>
                        </a:spcAft>
                        <a:buNone/>
                      </a:pPr>
                      <a:r>
                        <a:rPr b="1" lang="en-US" sz="1400" cap="none">
                          <a:solidFill>
                            <a:schemeClr val="dk1"/>
                          </a:solidFill>
                        </a:rPr>
                        <a:t>County_zhvi_3bdrm</a:t>
                      </a:r>
                      <a:endParaRPr sz="1400" cap="none">
                        <a:solidFill>
                          <a:schemeClr val="dk1"/>
                        </a:solidFill>
                      </a:endParaRPr>
                    </a:p>
                  </a:txBody>
                  <a:tcPr marT="92375" marB="92375" marR="92375" marL="120075" anchor="ctr">
                    <a:lnL cap="flat" cmpd="sng" w="9525">
                      <a:solidFill>
                        <a:srgbClr val="000000">
                          <a:alpha val="0"/>
                        </a:srgbClr>
                      </a:solidFill>
                      <a:prstDash val="solid"/>
                      <a:round/>
                      <a:headEnd len="sm" w="sm" type="none"/>
                      <a:tailEnd len="sm" w="sm" type="none"/>
                    </a:lnL>
                    <a:lnR cap="flat" cmpd="sng" w="9525">
                      <a:solidFill>
                        <a:srgbClr val="3F3F3F"/>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c>
                  <a:txBody>
                    <a:bodyPr/>
                    <a:lstStyle/>
                    <a:p>
                      <a:pPr indent="0" lvl="0" marL="0" marR="0" rtl="0" algn="l">
                        <a:spcBef>
                          <a:spcPts val="0"/>
                        </a:spcBef>
                        <a:spcAft>
                          <a:spcPts val="0"/>
                        </a:spcAft>
                        <a:buNone/>
                      </a:pPr>
                      <a:r>
                        <a:rPr lang="en-US" sz="1400" cap="none">
                          <a:solidFill>
                            <a:schemeClr val="dk1"/>
                          </a:solidFill>
                        </a:rPr>
                        <a:t>Zillow Home Value Index for 3-bedroom homes</a:t>
                      </a:r>
                      <a:endParaRPr/>
                    </a:p>
                  </a:txBody>
                  <a:tcPr marT="92375" marB="92375" marR="92375" marL="120075" anchor="ctr">
                    <a:lnL cap="flat" cmpd="sng" w="9525">
                      <a:solidFill>
                        <a:srgbClr val="3F3F3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F3F3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alpha val="29803"/>
                      </a:srgbClr>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3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5" name="Google Shape;335;p30"/>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6" name="Google Shape;336;p30"/>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Growth Acceleration Analysis (Maricopa County)</a:t>
            </a:r>
            <a:endParaRPr b="0" i="0" sz="1900" u="none" cap="none" strike="noStrike">
              <a:solidFill>
                <a:schemeClr val="dk1"/>
              </a:solidFill>
              <a:latin typeface="Calibri"/>
              <a:ea typeface="Calibri"/>
              <a:cs typeface="Calibri"/>
              <a:sym typeface="Calibri"/>
            </a:endParaRPr>
          </a:p>
        </p:txBody>
      </p:sp>
      <p:pic>
        <p:nvPicPr>
          <p:cNvPr id="337" name="Google Shape;337;p30"/>
          <p:cNvPicPr preferRelativeResize="0"/>
          <p:nvPr/>
        </p:nvPicPr>
        <p:blipFill rotWithShape="1">
          <a:blip r:embed="rId3">
            <a:alphaModFix/>
          </a:blip>
          <a:srcRect b="0" l="0" r="0" t="0"/>
          <a:stretch/>
        </p:blipFill>
        <p:spPr>
          <a:xfrm>
            <a:off x="3490722" y="2063358"/>
            <a:ext cx="5177790" cy="27312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pic>
        <p:nvPicPr>
          <p:cNvPr id="342" name="Google Shape;342;p31"/>
          <p:cNvPicPr preferRelativeResize="0"/>
          <p:nvPr/>
        </p:nvPicPr>
        <p:blipFill rotWithShape="1">
          <a:blip r:embed="rId3">
            <a:alphaModFix/>
          </a:blip>
          <a:srcRect b="0" l="0" r="0" t="0"/>
          <a:stretch/>
        </p:blipFill>
        <p:spPr>
          <a:xfrm>
            <a:off x="482600" y="1251394"/>
            <a:ext cx="8178799" cy="43552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3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8" name="Google Shape;348;p32"/>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9" name="Google Shape;349;p32"/>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Predicting Future Home Values</a:t>
            </a:r>
            <a:endParaRPr/>
          </a:p>
          <a:p>
            <a:pPr indent="0" lvl="0" marL="0" marR="0" rtl="0" algn="l">
              <a:lnSpc>
                <a:spcPct val="90000"/>
              </a:lnSpc>
              <a:spcBef>
                <a:spcPts val="6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A linear regression model is employed to predict future home values in Maricopa County. By using historical trends, the model estimates home values for the next 12 months. </a:t>
            </a:r>
            <a:endParaRPr/>
          </a:p>
          <a:p>
            <a:pPr indent="120650" lvl="0" marL="0" marR="0" rtl="0" algn="l">
              <a:lnSpc>
                <a:spcPct val="90000"/>
              </a:lnSpc>
              <a:spcBef>
                <a:spcPts val="6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pic>
        <p:nvPicPr>
          <p:cNvPr id="350" name="Google Shape;350;p32"/>
          <p:cNvPicPr preferRelativeResize="0"/>
          <p:nvPr/>
        </p:nvPicPr>
        <p:blipFill rotWithShape="1">
          <a:blip r:embed="rId3">
            <a:alphaModFix/>
          </a:blip>
          <a:srcRect b="0" l="0" r="0" t="0"/>
          <a:stretch/>
        </p:blipFill>
        <p:spPr>
          <a:xfrm>
            <a:off x="3490722" y="2056885"/>
            <a:ext cx="5177790" cy="27442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3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6" name="Google Shape;356;p33"/>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7" name="Google Shape;357;p33"/>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Heatmap of Home Values Across Counties</a:t>
            </a:r>
            <a:endParaRPr/>
          </a:p>
          <a:p>
            <a:pPr indent="0" lvl="0" marL="0" marR="0" rtl="0" algn="l">
              <a:lnSpc>
                <a:spcPct val="90000"/>
              </a:lnSpc>
              <a:spcBef>
                <a:spcPts val="6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To visualize regional differences in home value trends, a heatmap is generated, showing how home values have evolved across counties over time. </a:t>
            </a:r>
            <a:endParaRPr/>
          </a:p>
          <a:p>
            <a:pPr indent="120650" lvl="0" marL="0" marR="0" rtl="0" algn="l">
              <a:lnSpc>
                <a:spcPct val="90000"/>
              </a:lnSpc>
              <a:spcBef>
                <a:spcPts val="6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pic>
        <p:nvPicPr>
          <p:cNvPr id="358" name="Google Shape;358;p33"/>
          <p:cNvPicPr preferRelativeResize="0"/>
          <p:nvPr/>
        </p:nvPicPr>
        <p:blipFill rotWithShape="1">
          <a:blip r:embed="rId3">
            <a:alphaModFix/>
          </a:blip>
          <a:srcRect b="0" l="0" r="0" t="0"/>
          <a:stretch/>
        </p:blipFill>
        <p:spPr>
          <a:xfrm>
            <a:off x="3490722" y="1746218"/>
            <a:ext cx="5177790" cy="33655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34"/>
          <p:cNvSpPr/>
          <p:nvPr/>
        </p:nvSpPr>
        <p:spPr>
          <a:xfrm>
            <a:off x="0" y="15240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4" name="Google Shape;364;p34"/>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65" name="Google Shape;365;p34"/>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K-Means Clustering for Market Segmentation</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K-Means clustering groups counties based on ZHVI patterns, identifying three distinct market segments. </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This analysis helps classify housing markets into distinct categories, which can be useful for investors and policymakers.</a:t>
            </a:r>
            <a:endParaRPr b="0" i="0" sz="1600" u="none" cap="none" strike="noStrike">
              <a:solidFill>
                <a:schemeClr val="dk1"/>
              </a:solidFill>
              <a:latin typeface="Calibri"/>
              <a:ea typeface="Calibri"/>
              <a:cs typeface="Calibri"/>
              <a:sym typeface="Calibri"/>
            </a:endParaRPr>
          </a:p>
        </p:txBody>
      </p:sp>
      <p:pic>
        <p:nvPicPr>
          <p:cNvPr id="366" name="Google Shape;366;p34"/>
          <p:cNvPicPr preferRelativeResize="0"/>
          <p:nvPr/>
        </p:nvPicPr>
        <p:blipFill rotWithShape="1">
          <a:blip r:embed="rId3">
            <a:alphaModFix/>
          </a:blip>
          <a:srcRect b="0" l="0" r="0" t="0"/>
          <a:stretch/>
        </p:blipFill>
        <p:spPr>
          <a:xfrm>
            <a:off x="3490722" y="1312578"/>
            <a:ext cx="5177790" cy="42328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3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2" name="Google Shape;372;p35"/>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3" name="Google Shape;373;p35"/>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Price Volatility Analysis</a:t>
            </a:r>
            <a:endParaRPr/>
          </a:p>
          <a:p>
            <a:pPr indent="0" lvl="0" marL="0" marR="0" rtl="0" algn="l">
              <a:lnSpc>
                <a:spcPct val="90000"/>
              </a:lnSpc>
              <a:spcBef>
                <a:spcPts val="6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Standard deviation of ZHVI values across different counties is calculated and visualized as a bar chart. High volatility suggests fluctuating home prices, while low volatility indicates stable markets. This insight is valuable for investors seeking either high-risk, high-reward opportunities or stable investment zones.</a:t>
            </a:r>
            <a:endParaRPr/>
          </a:p>
          <a:p>
            <a:pPr indent="101600" lvl="0" marL="0" marR="0" rtl="0" algn="l">
              <a:lnSpc>
                <a:spcPct val="90000"/>
              </a:lnSpc>
              <a:spcBef>
                <a:spcPts val="6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374" name="Google Shape;374;p35"/>
          <p:cNvPicPr preferRelativeResize="0"/>
          <p:nvPr/>
        </p:nvPicPr>
        <p:blipFill rotWithShape="1">
          <a:blip r:embed="rId3">
            <a:alphaModFix/>
          </a:blip>
          <a:srcRect b="0" l="0" r="0" t="0"/>
          <a:stretch/>
        </p:blipFill>
        <p:spPr>
          <a:xfrm>
            <a:off x="3490722" y="1953330"/>
            <a:ext cx="5177790" cy="29513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pic>
        <p:nvPicPr>
          <p:cNvPr id="379" name="Google Shape;379;p36"/>
          <p:cNvPicPr preferRelativeResize="0"/>
          <p:nvPr/>
        </p:nvPicPr>
        <p:blipFill rotWithShape="1">
          <a:blip r:embed="rId3">
            <a:alphaModFix/>
          </a:blip>
          <a:srcRect b="0" l="0" r="0" t="0"/>
          <a:stretch/>
        </p:blipFill>
        <p:spPr>
          <a:xfrm>
            <a:off x="482600" y="1098042"/>
            <a:ext cx="8178799" cy="46619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3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5" name="Google Shape;385;p37"/>
          <p:cNvSpPr/>
          <p:nvPr/>
        </p:nvSpPr>
        <p:spPr>
          <a:xfrm>
            <a:off x="482458" y="2573756"/>
            <a:ext cx="2441321" cy="18288"/>
          </a:xfrm>
          <a:custGeom>
            <a:rect b="b" l="l" r="r" t="t"/>
            <a:pathLst>
              <a:path extrusionOk="0" fill="none" h="18288" w="2441321">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extrusionOk="0" h="18288" w="2441321">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6" name="Google Shape;386;p37"/>
          <p:cNvSpPr txBox="1"/>
          <p:nvPr/>
        </p:nvSpPr>
        <p:spPr>
          <a:xfrm>
            <a:off x="473202" y="2807208"/>
            <a:ext cx="2571750" cy="341071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County-Wise Correlation Matrix</a:t>
            </a:r>
            <a:endParaRPr/>
          </a:p>
          <a:p>
            <a:pPr indent="0" lvl="0" marL="0" marR="0" rtl="0" algn="l">
              <a:lnSpc>
                <a:spcPct val="90000"/>
              </a:lnSpc>
              <a:spcBef>
                <a:spcPts val="6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A heatmap of the correlation matrix shows relationships between housing markets in different counties. High correlation values suggest synchronized price movements, while low correlations indicate independent trends.</a:t>
            </a:r>
            <a:endParaRPr/>
          </a:p>
        </p:txBody>
      </p:sp>
      <p:pic>
        <p:nvPicPr>
          <p:cNvPr descr="A screenshot of a graph&#10;&#10;Description automatically generated" id="387" name="Google Shape;387;p37"/>
          <p:cNvPicPr preferRelativeResize="0"/>
          <p:nvPr/>
        </p:nvPicPr>
        <p:blipFill rotWithShape="1">
          <a:blip r:embed="rId3">
            <a:alphaModFix/>
          </a:blip>
          <a:srcRect b="0" l="0" r="0" t="0"/>
          <a:stretch/>
        </p:blipFill>
        <p:spPr>
          <a:xfrm>
            <a:off x="3490722" y="1098994"/>
            <a:ext cx="5177790" cy="46600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id="392" name="Google Shape;392;p38"/>
          <p:cNvPicPr preferRelativeResize="0"/>
          <p:nvPr/>
        </p:nvPicPr>
        <p:blipFill rotWithShape="1">
          <a:blip r:embed="rId3">
            <a:alphaModFix/>
          </a:blip>
          <a:srcRect b="0" l="0" r="0" t="0"/>
          <a:stretch/>
        </p:blipFill>
        <p:spPr>
          <a:xfrm>
            <a:off x="482600" y="801560"/>
            <a:ext cx="8178799" cy="52548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pic>
        <p:nvPicPr>
          <p:cNvPr id="397" name="Google Shape;397;p39"/>
          <p:cNvPicPr preferRelativeResize="0"/>
          <p:nvPr/>
        </p:nvPicPr>
        <p:blipFill rotWithShape="1">
          <a:blip r:embed="rId3">
            <a:alphaModFix/>
          </a:blip>
          <a:srcRect b="0" l="0" r="0" t="0"/>
          <a:stretch/>
        </p:blipFill>
        <p:spPr>
          <a:xfrm>
            <a:off x="1012213" y="643466"/>
            <a:ext cx="7119573" cy="55710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4"/>
          <p:cNvSpPr/>
          <p:nvPr/>
        </p:nvSpPr>
        <p:spPr>
          <a:xfrm>
            <a:off x="0" y="0"/>
            <a:ext cx="9143998"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7" name="Google Shape;127;p4"/>
          <p:cNvSpPr/>
          <p:nvPr/>
        </p:nvSpPr>
        <p:spPr>
          <a:xfrm>
            <a:off x="0" y="0"/>
            <a:ext cx="6391835" cy="2285999"/>
          </a:xfrm>
          <a:prstGeom prst="rect">
            <a:avLst/>
          </a:prstGeom>
          <a:solidFill>
            <a:schemeClr val="lt1"/>
          </a:solidFill>
          <a:ln>
            <a:noFill/>
          </a:ln>
          <a:effectLst>
            <a:outerShdw blurRad="596900" sx="90000" rotWithShape="0" algn="t" dir="7140000" dist="304800" sy="90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p4"/>
          <p:cNvSpPr txBox="1"/>
          <p:nvPr/>
        </p:nvSpPr>
        <p:spPr>
          <a:xfrm>
            <a:off x="571351" y="1435396"/>
            <a:ext cx="3485179" cy="492095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Key Variables and Data Structure</a:t>
            </a:r>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Categorical Features:</a:t>
            </a:r>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Geographical Identifiers</a:t>
            </a:r>
            <a:r>
              <a:rPr b="0" i="0" lang="en-US" sz="1100" u="none" cap="none" strike="noStrike">
                <a:solidFill>
                  <a:schemeClr val="dk1"/>
                </a:solidFill>
                <a:latin typeface="Calibri"/>
                <a:ea typeface="Calibri"/>
                <a:cs typeface="Calibri"/>
                <a:sym typeface="Calibri"/>
              </a:rPr>
              <a:t>: CountyName, StateName, City, Metro, RegionName</a:t>
            </a:r>
            <a:endParaRPr b="0" i="0" sz="11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Property Type Information</a:t>
            </a:r>
            <a:r>
              <a:rPr b="0" i="0" lang="en-US" sz="1100" u="none" cap="none" strike="noStrike">
                <a:solidFill>
                  <a:schemeClr val="dk1"/>
                </a:solidFill>
                <a:latin typeface="Calibri"/>
                <a:ea typeface="Calibri"/>
                <a:cs typeface="Calibri"/>
                <a:sym typeface="Calibri"/>
              </a:rPr>
              <a:t>: RegionType, Description</a:t>
            </a:r>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Time-based attributes</a:t>
            </a:r>
            <a:r>
              <a:rPr b="0" i="0" lang="en-US" sz="1100" u="none" cap="none" strike="noStrike">
                <a:solidFill>
                  <a:schemeClr val="dk1"/>
                </a:solidFill>
                <a:latin typeface="Calibri"/>
                <a:ea typeface="Calibri"/>
                <a:cs typeface="Calibri"/>
                <a:sym typeface="Calibri"/>
              </a:rPr>
              <a:t>: Year</a:t>
            </a:r>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Numerical Features:</a:t>
            </a:r>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Economic Indicators</a:t>
            </a:r>
            <a:r>
              <a:rPr b="0" i="0" lang="en-US" sz="1100" u="none" cap="none" strike="noStrike">
                <a:solidFill>
                  <a:schemeClr val="dk1"/>
                </a:solidFill>
                <a:latin typeface="Calibri"/>
                <a:ea typeface="Calibri"/>
                <a:cs typeface="Calibri"/>
                <a:sym typeface="Calibri"/>
              </a:rPr>
              <a:t>: BasePrice, HouseValue, Increase_Percent</a:t>
            </a:r>
            <a:endParaRPr b="0" i="0" sz="11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Statistical Indicators</a:t>
            </a:r>
            <a:r>
              <a:rPr b="0" i="0" lang="en-US" sz="1100" u="none" cap="none" strike="noStrike">
                <a:solidFill>
                  <a:schemeClr val="dk1"/>
                </a:solidFill>
                <a:latin typeface="Calibri"/>
                <a:ea typeface="Calibri"/>
                <a:cs typeface="Calibri"/>
                <a:sym typeface="Calibri"/>
              </a:rPr>
              <a:t>: ZHVI, SizeRank, StateCodeFIPS</a:t>
            </a:r>
            <a:endParaRPr b="0" i="0" sz="11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Data Structure &amp; Hierarchy:</a:t>
            </a:r>
            <a:endParaRPr/>
          </a:p>
          <a:p>
            <a:pPr indent="0" lvl="0" marL="0" marR="0" rtl="0" algn="l">
              <a:lnSpc>
                <a:spcPct val="90000"/>
              </a:lnSpc>
              <a:spcBef>
                <a:spcPts val="600"/>
              </a:spcBef>
              <a:spcAft>
                <a:spcPts val="0"/>
              </a:spcAft>
              <a:buClr>
                <a:schemeClr val="dk1"/>
              </a:buClr>
              <a:buSzPts val="1100"/>
              <a:buFont typeface="Arial"/>
              <a:buChar char="•"/>
            </a:pPr>
            <a:r>
              <a:rPr b="0" i="0" lang="en-US" sz="1100" u="none" cap="none" strike="noStrike">
                <a:solidFill>
                  <a:schemeClr val="dk1"/>
                </a:solidFill>
                <a:latin typeface="Calibri"/>
                <a:ea typeface="Calibri"/>
                <a:cs typeface="Calibri"/>
                <a:sym typeface="Calibri"/>
              </a:rPr>
              <a:t>Organized at multiple levels: </a:t>
            </a:r>
            <a:r>
              <a:rPr b="1" i="0" lang="en-US" sz="1100" u="none" cap="none" strike="noStrike">
                <a:solidFill>
                  <a:schemeClr val="dk1"/>
                </a:solidFill>
                <a:latin typeface="Calibri"/>
                <a:ea typeface="Calibri"/>
                <a:cs typeface="Calibri"/>
                <a:sym typeface="Calibri"/>
              </a:rPr>
              <a:t>County-level, Zip-code level, Property type-specific data</a:t>
            </a:r>
            <a:endParaRPr b="0" i="0" sz="11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100"/>
              <a:buFont typeface="Arial"/>
              <a:buChar char="•"/>
            </a:pPr>
            <a:r>
              <a:rPr b="1" i="0" lang="en-US" sz="1100" u="none" cap="none" strike="noStrike">
                <a:solidFill>
                  <a:schemeClr val="dk1"/>
                </a:solidFill>
                <a:latin typeface="Calibri"/>
                <a:ea typeface="Calibri"/>
                <a:cs typeface="Calibri"/>
                <a:sym typeface="Calibri"/>
              </a:rPr>
              <a:t>Time-Series Component:</a:t>
            </a:r>
            <a:r>
              <a:rPr b="0" i="0" lang="en-US" sz="1100" u="none" cap="none" strike="noStrike">
                <a:solidFill>
                  <a:schemeClr val="dk1"/>
                </a:solidFill>
                <a:latin typeface="Calibri"/>
                <a:ea typeface="Calibri"/>
                <a:cs typeface="Calibri"/>
                <a:sym typeface="Calibri"/>
              </a:rPr>
              <a:t> Includes </a:t>
            </a:r>
            <a:r>
              <a:rPr b="1" i="0" lang="en-US" sz="1100" u="none" cap="none" strike="noStrike">
                <a:solidFill>
                  <a:schemeClr val="dk1"/>
                </a:solidFill>
                <a:latin typeface="Calibri"/>
                <a:ea typeface="Calibri"/>
                <a:cs typeface="Calibri"/>
                <a:sym typeface="Calibri"/>
              </a:rPr>
              <a:t>yearly trends</a:t>
            </a:r>
            <a:r>
              <a:rPr b="0" i="0" lang="en-US" sz="1100" u="none" cap="none" strike="noStrike">
                <a:solidFill>
                  <a:schemeClr val="dk1"/>
                </a:solidFill>
                <a:latin typeface="Calibri"/>
                <a:ea typeface="Calibri"/>
                <a:cs typeface="Calibri"/>
                <a:sym typeface="Calibri"/>
              </a:rPr>
              <a:t> for forecasting real estate and income patterns.</a:t>
            </a:r>
            <a:endParaRPr/>
          </a:p>
        </p:txBody>
      </p:sp>
      <p:pic>
        <p:nvPicPr>
          <p:cNvPr id="129" name="Google Shape;129;p4"/>
          <p:cNvPicPr preferRelativeResize="0"/>
          <p:nvPr/>
        </p:nvPicPr>
        <p:blipFill rotWithShape="1">
          <a:blip r:embed="rId3">
            <a:alphaModFix/>
          </a:blip>
          <a:srcRect b="0" l="0" r="0" t="0"/>
          <a:stretch/>
        </p:blipFill>
        <p:spPr>
          <a:xfrm>
            <a:off x="4491910" y="0"/>
            <a:ext cx="4565738"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40"/>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3" name="Google Shape;403;p40"/>
          <p:cNvSpPr/>
          <p:nvPr/>
        </p:nvSpPr>
        <p:spPr>
          <a:xfrm>
            <a:off x="501777" y="1677373"/>
            <a:ext cx="8140446" cy="18288"/>
          </a:xfrm>
          <a:custGeom>
            <a:rect b="b" l="l" r="r" t="t"/>
            <a:pathLst>
              <a:path extrusionOk="0" fill="none" h="18288" w="8140446">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extrusionOk="0" h="18288" w="8140446">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4" name="Google Shape;404;p40"/>
          <p:cNvSpPr txBox="1"/>
          <p:nvPr/>
        </p:nvSpPr>
        <p:spPr>
          <a:xfrm>
            <a:off x="628650" y="1929384"/>
            <a:ext cx="7886700" cy="42519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1600" u="none" cap="none" strike="noStrike">
                <a:solidFill>
                  <a:schemeClr val="dk1"/>
                </a:solidFill>
                <a:latin typeface="Calibri"/>
                <a:ea typeface="Calibri"/>
                <a:cs typeface="Calibri"/>
                <a:sym typeface="Calibri"/>
              </a:rPr>
              <a:t>• Issues Encountered in EDA</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High Missing Values in some datasets, requiring imputation or removal.</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Data inconsistencies found in categorical variables (e.g., 'Metro', 'CountyName').</a:t>
            </a:r>
            <a:endParaRPr/>
          </a:p>
          <a:p>
            <a:pPr indent="101600" lvl="0" marL="0" marR="0" rtl="0" algn="l">
              <a:lnSpc>
                <a:spcPct val="90000"/>
              </a:lnSpc>
              <a:spcBef>
                <a:spcPts val="6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Data Quality and Feature Limitations</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Limited categorical variables affecting regional property insights.</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Gaps in time-series data requiring interpolation.</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Aggregation mismatches between county-level and zip-code-level data.</a:t>
            </a:r>
            <a:endParaRPr/>
          </a:p>
          <a:p>
            <a:pPr indent="101600" lvl="0" marL="0" marR="0" rtl="0" algn="l">
              <a:lnSpc>
                <a:spcPct val="90000"/>
              </a:lnSpc>
              <a:spcBef>
                <a:spcPts val="6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Assumptions Made</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Missing numerical values assumed to follow similar distributions.</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Min-max scaling applied for feature normalization.</a:t>
            </a:r>
            <a:endParaRPr/>
          </a:p>
          <a:p>
            <a:pPr indent="0" lvl="0" marL="0" marR="0" rtl="0" algn="l">
              <a:lnSpc>
                <a:spcPct val="90000"/>
              </a:lnSpc>
              <a:spcBef>
                <a:spcPts val="600"/>
              </a:spcBef>
              <a:spcAft>
                <a:spcPts val="0"/>
              </a:spcAft>
              <a:buNone/>
            </a:pPr>
            <a:r>
              <a:rPr b="0" i="0" lang="en-US" sz="1600" u="none" cap="none" strike="noStrike">
                <a:solidFill>
                  <a:schemeClr val="dk1"/>
                </a:solidFill>
                <a:latin typeface="Calibri"/>
                <a:ea typeface="Calibri"/>
                <a:cs typeface="Calibri"/>
                <a:sym typeface="Calibri"/>
              </a:rPr>
              <a:t>  - Assumed property trends represent market behavior without external influences.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41"/>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0" name="Google Shape;410;p41"/>
          <p:cNvSpPr/>
          <p:nvPr/>
        </p:nvSpPr>
        <p:spPr>
          <a:xfrm>
            <a:off x="501777" y="1677373"/>
            <a:ext cx="8140446" cy="18288"/>
          </a:xfrm>
          <a:custGeom>
            <a:rect b="b" l="l" r="r" t="t"/>
            <a:pathLst>
              <a:path extrusionOk="0" fill="none" h="18288" w="8140446">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extrusionOk="0" h="18288" w="8140446">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1" name="Google Shape;411;p41"/>
          <p:cNvSpPr txBox="1"/>
          <p:nvPr/>
        </p:nvSpPr>
        <p:spPr>
          <a:xfrm>
            <a:off x="628650" y="1929384"/>
            <a:ext cx="7886700" cy="42519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b="0" i="0" lang="en-US" sz="1800" u="none" cap="none" strike="noStrike">
                <a:solidFill>
                  <a:schemeClr val="dk1"/>
                </a:solidFill>
                <a:latin typeface="Calibri"/>
                <a:ea typeface="Calibri"/>
                <a:cs typeface="Calibri"/>
                <a:sym typeface="Calibri"/>
              </a:rPr>
              <a:t>• Feature Engineering Enhancements</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 Apply transformations like log scaling, polynomial features.</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 Investigate variable interactions for improved insights.</a:t>
            </a:r>
            <a:endParaRPr/>
          </a:p>
          <a:p>
            <a:pPr indent="114300" lvl="0" marL="0" marR="0" rtl="0" algn="l">
              <a:lnSpc>
                <a:spcPct val="90000"/>
              </a:lnSpc>
              <a:spcBef>
                <a:spcPts val="6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Model Selection &amp; Training</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 Identify the different models</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 Train baseline models</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 run the model for accuracy and get the results.</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-Finalize the best model method to be used.</a:t>
            </a:r>
            <a:endParaRPr/>
          </a:p>
          <a:p>
            <a:pPr indent="0" lvl="0" marL="0" marR="0" rtl="0" algn="l">
              <a:lnSpc>
                <a:spcPct val="90000"/>
              </a:lnSpc>
              <a:spcBef>
                <a:spcPts val="600"/>
              </a:spcBef>
              <a:spcAft>
                <a:spcPts val="0"/>
              </a:spcAft>
              <a:buNone/>
            </a:pPr>
            <a:r>
              <a:rPr b="0" i="0" lang="en-US" sz="1800" u="none" cap="none" strike="noStrike">
                <a:solidFill>
                  <a:schemeClr val="dk1"/>
                </a:solidFill>
                <a:latin typeface="Calibri"/>
                <a:ea typeface="Calibri"/>
                <a:cs typeface="Calibri"/>
                <a:sym typeface="Calibri"/>
              </a:rPr>
              <a:t>  </a:t>
            </a:r>
            <a:endParaRPr/>
          </a:p>
        </p:txBody>
      </p:sp>
      <p:sp>
        <p:nvSpPr>
          <p:cNvPr id="412" name="Google Shape;412;p41"/>
          <p:cNvSpPr txBox="1"/>
          <p:nvPr/>
        </p:nvSpPr>
        <p:spPr>
          <a:xfrm>
            <a:off x="1786269" y="563526"/>
            <a:ext cx="5316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Further Data Processing &amp; Model Implementation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nvSpPr>
        <p:spPr>
          <a:xfrm>
            <a:off x="628650" y="1929384"/>
            <a:ext cx="7886700" cy="425196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b="0" i="0" lang="en-US" sz="7200" u="none" cap="none" strike="noStrike">
                <a:solidFill>
                  <a:schemeClr val="dk1"/>
                </a:solidFill>
                <a:latin typeface="Calibri"/>
                <a:ea typeface="Calibri"/>
                <a:cs typeface="Calibri"/>
                <a:sym typeface="Calibri"/>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idx="1" type="subTitle"/>
          </p:nvPr>
        </p:nvSpPr>
        <p:spPr>
          <a:xfrm>
            <a:off x="1071662" y="1021556"/>
            <a:ext cx="7536557" cy="443385"/>
          </a:xfrm>
          <a:prstGeom prst="rect">
            <a:avLst/>
          </a:prstGeom>
          <a:noFill/>
          <a:ln>
            <a:noFill/>
          </a:ln>
        </p:spPr>
        <p:txBody>
          <a:bodyPr anchorCtr="0" anchor="b" bIns="45700" lIns="91425" spcFirstLastPara="1" rIns="91425" wrap="square" tIns="45700">
            <a:normAutofit fontScale="77500" lnSpcReduction="20000"/>
          </a:bodyPr>
          <a:lstStyle/>
          <a:p>
            <a:pPr indent="0" lvl="0" marL="0" rtl="0" algn="ctr">
              <a:lnSpc>
                <a:spcPct val="100000"/>
              </a:lnSpc>
              <a:spcBef>
                <a:spcPts val="640"/>
              </a:spcBef>
              <a:spcAft>
                <a:spcPts val="0"/>
              </a:spcAft>
              <a:buClr>
                <a:srgbClr val="888888"/>
              </a:buClr>
              <a:buSzPct val="152927"/>
              <a:buNone/>
            </a:pPr>
            <a:r>
              <a:rPr lang="en-US" sz="2700"/>
              <a:t>Zillow Home Value Index</a:t>
            </a:r>
            <a:endParaRPr sz="1350">
              <a:latin typeface="Arial"/>
              <a:ea typeface="Arial"/>
              <a:cs typeface="Arial"/>
              <a:sym typeface="Arial"/>
            </a:endParaRPr>
          </a:p>
        </p:txBody>
      </p:sp>
      <p:pic>
        <p:nvPicPr>
          <p:cNvPr descr="House" id="135" name="Google Shape;135;p5"/>
          <p:cNvPicPr preferRelativeResize="0"/>
          <p:nvPr/>
        </p:nvPicPr>
        <p:blipFill rotWithShape="1">
          <a:blip r:embed="rId3">
            <a:alphaModFix/>
          </a:blip>
          <a:srcRect b="0" l="0" r="0" t="0"/>
          <a:stretch/>
        </p:blipFill>
        <p:spPr>
          <a:xfrm>
            <a:off x="255353" y="2218740"/>
            <a:ext cx="3106320" cy="3106320"/>
          </a:xfrm>
          <a:custGeom>
            <a:rect b="b" l="l" r="r" t="t"/>
            <a:pathLst>
              <a:path extrusionOk="0" h="4377846" w="4141760">
                <a:moveTo>
                  <a:pt x="0" y="0"/>
                </a:moveTo>
                <a:lnTo>
                  <a:pt x="4141760" y="0"/>
                </a:lnTo>
                <a:lnTo>
                  <a:pt x="4141760" y="4377846"/>
                </a:lnTo>
                <a:lnTo>
                  <a:pt x="0" y="4377846"/>
                </a:lnTo>
                <a:close/>
              </a:path>
            </a:pathLst>
          </a:custGeom>
          <a:noFill/>
          <a:ln>
            <a:noFill/>
          </a:ln>
        </p:spPr>
      </p:pic>
      <p:sp>
        <p:nvSpPr>
          <p:cNvPr id="136" name="Google Shape;136;p5"/>
          <p:cNvSpPr txBox="1"/>
          <p:nvPr/>
        </p:nvSpPr>
        <p:spPr>
          <a:xfrm>
            <a:off x="3725434" y="1871357"/>
            <a:ext cx="4330984" cy="2477238"/>
          </a:xfrm>
          <a:prstGeom prst="rect">
            <a:avLst/>
          </a:prstGeom>
          <a:noFill/>
          <a:ln>
            <a:noFill/>
          </a:ln>
        </p:spPr>
        <p:txBody>
          <a:bodyPr anchorCtr="0" anchor="b" bIns="34275" lIns="68575" spcFirstLastPara="1" rIns="68575" wrap="square" tIns="34275">
            <a:normAutofit/>
          </a:bodyPr>
          <a:lstStyle/>
          <a:p>
            <a:pPr indent="-147638" lvl="0" marL="214313" marR="0" rtl="0" algn="l">
              <a:lnSpc>
                <a:spcPct val="90000"/>
              </a:lnSpc>
              <a:spcBef>
                <a:spcPts val="0"/>
              </a:spcBef>
              <a:spcAft>
                <a:spcPts val="0"/>
              </a:spcAft>
              <a:buClr>
                <a:srgbClr val="000000"/>
              </a:buClr>
              <a:buSzPts val="1050"/>
              <a:buFont typeface="Noto Sans Symbols"/>
              <a:buNone/>
            </a:pPr>
            <a:r>
              <a:t/>
            </a:r>
            <a:endParaRPr b="0" i="0" sz="1050" u="none" cap="none" strike="noStrike">
              <a:solidFill>
                <a:schemeClr val="lt2"/>
              </a:solidFill>
              <a:latin typeface="Roboto"/>
              <a:ea typeface="Roboto"/>
              <a:cs typeface="Roboto"/>
              <a:sym typeface="Roboto"/>
            </a:endParaRPr>
          </a:p>
        </p:txBody>
      </p:sp>
      <p:sp>
        <p:nvSpPr>
          <p:cNvPr id="137" name="Google Shape;137;p5"/>
          <p:cNvSpPr txBox="1"/>
          <p:nvPr/>
        </p:nvSpPr>
        <p:spPr>
          <a:xfrm>
            <a:off x="3250406" y="2121694"/>
            <a:ext cx="5757863" cy="1676486"/>
          </a:xfrm>
          <a:prstGeom prst="rect">
            <a:avLst/>
          </a:prstGeom>
          <a:noFill/>
          <a:ln>
            <a:noFill/>
          </a:ln>
        </p:spPr>
        <p:txBody>
          <a:bodyPr anchorCtr="0" anchor="b" bIns="34275" lIns="68575" spcFirstLastPara="1" rIns="68575" wrap="square" tIns="34275">
            <a:normAutofit fontScale="92500" lnSpcReduction="20000"/>
          </a:bodyPr>
          <a:lstStyle/>
          <a:p>
            <a:pPr indent="-257213" lvl="0" marL="257175" marR="0" rtl="0" algn="l">
              <a:lnSpc>
                <a:spcPct val="90000"/>
              </a:lnSpc>
              <a:spcBef>
                <a:spcPts val="0"/>
              </a:spcBef>
              <a:spcAft>
                <a:spcPts val="0"/>
              </a:spcAft>
              <a:buClr>
                <a:srgbClr val="000000"/>
              </a:buClr>
              <a:buSzPct val="80080"/>
              <a:buFont typeface="Noto Sans Symbols"/>
              <a:buChar char="∙"/>
            </a:pPr>
            <a:r>
              <a:rPr b="0" i="0" lang="en-US" sz="1350" u="none" cap="none" strike="noStrike">
                <a:solidFill>
                  <a:schemeClr val="dk1"/>
                </a:solidFill>
                <a:latin typeface="Arial"/>
                <a:ea typeface="Arial"/>
                <a:cs typeface="Arial"/>
                <a:sym typeface="Arial"/>
              </a:rPr>
              <a:t>ZHVI contains a measure of the typical home value and market changes across a given region and housing type. It reflects the typical value for homes in the 35th to 65th percentile range. </a:t>
            </a:r>
            <a:endParaRPr b="0" i="0" sz="1800" u="none" cap="none" strike="noStrike">
              <a:solidFill>
                <a:schemeClr val="dk1"/>
              </a:solidFill>
              <a:latin typeface="Calibri"/>
              <a:ea typeface="Calibri"/>
              <a:cs typeface="Calibri"/>
              <a:sym typeface="Calibri"/>
            </a:endParaRPr>
          </a:p>
          <a:p>
            <a:pPr indent="-257213" lvl="0" marL="257175" marR="0" rtl="0" algn="l">
              <a:lnSpc>
                <a:spcPct val="90000"/>
              </a:lnSpc>
              <a:spcBef>
                <a:spcPts val="1000"/>
              </a:spcBef>
              <a:spcAft>
                <a:spcPts val="0"/>
              </a:spcAft>
              <a:buClr>
                <a:srgbClr val="000000"/>
              </a:buClr>
              <a:buSzPct val="80080"/>
              <a:buFont typeface="Noto Sans Symbols"/>
              <a:buChar char="∙"/>
            </a:pPr>
            <a:r>
              <a:rPr b="0" i="0" lang="en-US" sz="1350" u="none" cap="none" strike="noStrike">
                <a:solidFill>
                  <a:schemeClr val="dk1"/>
                </a:solidFill>
                <a:latin typeface="Arial"/>
                <a:ea typeface="Arial"/>
                <a:cs typeface="Arial"/>
                <a:sym typeface="Arial"/>
              </a:rPr>
              <a:t>Source : </a:t>
            </a:r>
            <a:r>
              <a:rPr b="0" i="0" lang="en-US" sz="1350" u="sng" cap="none" strike="noStrike">
                <a:solidFill>
                  <a:schemeClr val="dk1"/>
                </a:solidFill>
                <a:latin typeface="Arial"/>
                <a:ea typeface="Arial"/>
                <a:cs typeface="Arial"/>
                <a:sym typeface="Arial"/>
                <a:hlinkClick r:id="rId4">
                  <a:extLst>
                    <a:ext uri="{A12FA001-AC4F-418D-AE19-62706E023703}">
                      <ahyp:hlinkClr val="tx"/>
                    </a:ext>
                  </a:extLst>
                </a:hlinkClick>
              </a:rPr>
              <a:t>Zillow Research Data</a:t>
            </a:r>
            <a:endParaRPr b="0" i="0" sz="135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rgbClr val="000000"/>
              </a:buClr>
              <a:buSzPct val="80080"/>
              <a:buFont typeface="Arial"/>
              <a:buNone/>
            </a:pPr>
            <a:r>
              <a:rPr b="1" i="0" lang="en-US" sz="1350" u="none" cap="none" strike="noStrike">
                <a:solidFill>
                  <a:schemeClr val="dk1"/>
                </a:solidFill>
                <a:latin typeface="Arial"/>
                <a:ea typeface="Arial"/>
                <a:cs typeface="Arial"/>
                <a:sym typeface="Arial"/>
              </a:rPr>
              <a:t>         </a:t>
            </a:r>
            <a:r>
              <a:rPr b="0" i="0" lang="en-US" sz="1350" u="none" cap="none" strike="noStrike">
                <a:solidFill>
                  <a:schemeClr val="dk1"/>
                </a:solidFill>
                <a:latin typeface="Arial"/>
                <a:ea typeface="Arial"/>
                <a:cs typeface="Arial"/>
                <a:sym typeface="Arial"/>
              </a:rPr>
              <a:t>It  contains attributes as below for 900 regions:</a:t>
            </a:r>
            <a:endParaRPr b="0" i="0" sz="1800" u="none" cap="none" strike="noStrike">
              <a:solidFill>
                <a:schemeClr val="dk1"/>
              </a:solidFill>
              <a:latin typeface="Calibri"/>
              <a:ea typeface="Calibri"/>
              <a:cs typeface="Calibri"/>
              <a:sym typeface="Calibri"/>
            </a:endParaRPr>
          </a:p>
          <a:p>
            <a:pPr indent="-128603" lvl="1" marL="471488" marR="0" rtl="0" algn="l">
              <a:lnSpc>
                <a:spcPct val="90000"/>
              </a:lnSpc>
              <a:spcBef>
                <a:spcPts val="500"/>
              </a:spcBef>
              <a:spcAft>
                <a:spcPts val="0"/>
              </a:spcAft>
              <a:buClr>
                <a:srgbClr val="000000"/>
              </a:buClr>
              <a:buSzPct val="102959"/>
              <a:buFont typeface="Arial"/>
              <a:buChar char="•"/>
            </a:pPr>
            <a:r>
              <a:rPr b="0" i="0" lang="en-US" sz="1050" u="none" cap="none" strike="noStrike">
                <a:solidFill>
                  <a:schemeClr val="dk1"/>
                </a:solidFill>
                <a:latin typeface="Arial"/>
                <a:ea typeface="Arial"/>
                <a:cs typeface="Arial"/>
                <a:sym typeface="Arial"/>
              </a:rPr>
              <a:t>Region Id</a:t>
            </a:r>
            <a:endParaRPr b="0" i="0" sz="1800" u="none" cap="none" strike="noStrike">
              <a:solidFill>
                <a:schemeClr val="dk1"/>
              </a:solidFill>
              <a:latin typeface="Calibri"/>
              <a:ea typeface="Calibri"/>
              <a:cs typeface="Calibri"/>
              <a:sym typeface="Calibri"/>
            </a:endParaRPr>
          </a:p>
          <a:p>
            <a:pPr indent="-128603" lvl="1" marL="471488" marR="0" rtl="0" algn="l">
              <a:lnSpc>
                <a:spcPct val="90000"/>
              </a:lnSpc>
              <a:spcBef>
                <a:spcPts val="500"/>
              </a:spcBef>
              <a:spcAft>
                <a:spcPts val="0"/>
              </a:spcAft>
              <a:buClr>
                <a:srgbClr val="000000"/>
              </a:buClr>
              <a:buSzPct val="102959"/>
              <a:buFont typeface="Arial"/>
              <a:buChar char="•"/>
            </a:pPr>
            <a:r>
              <a:rPr b="0" i="0" lang="en-US" sz="1050" u="none" cap="none" strike="noStrike">
                <a:solidFill>
                  <a:schemeClr val="dk1"/>
                </a:solidFill>
                <a:latin typeface="Arial"/>
                <a:ea typeface="Arial"/>
                <a:cs typeface="Arial"/>
                <a:sym typeface="Arial"/>
              </a:rPr>
              <a:t>Region Name</a:t>
            </a:r>
            <a:endParaRPr b="0" i="0" sz="1800" u="none" cap="none" strike="noStrike">
              <a:solidFill>
                <a:schemeClr val="dk1"/>
              </a:solidFill>
              <a:latin typeface="Calibri"/>
              <a:ea typeface="Calibri"/>
              <a:cs typeface="Calibri"/>
              <a:sym typeface="Calibri"/>
            </a:endParaRPr>
          </a:p>
          <a:p>
            <a:pPr indent="-128603" lvl="1" marL="471488" marR="0" rtl="0" algn="l">
              <a:lnSpc>
                <a:spcPct val="90000"/>
              </a:lnSpc>
              <a:spcBef>
                <a:spcPts val="500"/>
              </a:spcBef>
              <a:spcAft>
                <a:spcPts val="0"/>
              </a:spcAft>
              <a:buClr>
                <a:srgbClr val="000000"/>
              </a:buClr>
              <a:buSzPct val="102959"/>
              <a:buFont typeface="Arial"/>
              <a:buChar char="•"/>
            </a:pPr>
            <a:r>
              <a:rPr b="0" i="0" lang="en-US" sz="1050" u="none" cap="none" strike="noStrike">
                <a:solidFill>
                  <a:schemeClr val="dk1"/>
                </a:solidFill>
                <a:latin typeface="Arial"/>
                <a:ea typeface="Arial"/>
                <a:cs typeface="Arial"/>
                <a:sym typeface="Arial"/>
              </a:rPr>
              <a:t>State Name</a:t>
            </a:r>
            <a:endParaRPr b="0" i="0" sz="1800" u="none" cap="none" strike="noStrike">
              <a:solidFill>
                <a:schemeClr val="dk1"/>
              </a:solidFill>
              <a:latin typeface="Calibri"/>
              <a:ea typeface="Calibri"/>
              <a:cs typeface="Calibri"/>
              <a:sym typeface="Calibri"/>
            </a:endParaRPr>
          </a:p>
          <a:p>
            <a:pPr indent="-128603" lvl="1" marL="471488" marR="0" rtl="0" algn="l">
              <a:lnSpc>
                <a:spcPct val="90000"/>
              </a:lnSpc>
              <a:spcBef>
                <a:spcPts val="500"/>
              </a:spcBef>
              <a:spcAft>
                <a:spcPts val="0"/>
              </a:spcAft>
              <a:buClr>
                <a:srgbClr val="000000"/>
              </a:buClr>
              <a:buSzPct val="102959"/>
              <a:buFont typeface="Arial"/>
              <a:buChar char="•"/>
            </a:pPr>
            <a:r>
              <a:rPr b="0" i="0" lang="en-US" sz="1050" u="none" cap="none" strike="noStrike">
                <a:solidFill>
                  <a:schemeClr val="dk1"/>
                </a:solidFill>
                <a:latin typeface="Arial"/>
                <a:ea typeface="Arial"/>
                <a:cs typeface="Arial"/>
                <a:sym typeface="Arial"/>
              </a:rPr>
              <a:t>Median House Price monthly starting from 2000</a:t>
            </a:r>
            <a:endParaRPr b="0" i="0" sz="1800" u="none" cap="none" strike="noStrike">
              <a:solidFill>
                <a:schemeClr val="dk1"/>
              </a:solidFill>
              <a:latin typeface="Calibri"/>
              <a:ea typeface="Calibri"/>
              <a:cs typeface="Calibri"/>
              <a:sym typeface="Calibri"/>
            </a:endParaRPr>
          </a:p>
          <a:p>
            <a:pPr indent="-65086" lvl="1" marL="471488" marR="0" rtl="0" algn="l">
              <a:lnSpc>
                <a:spcPct val="90000"/>
              </a:lnSpc>
              <a:spcBef>
                <a:spcPts val="500"/>
              </a:spcBef>
              <a:spcAft>
                <a:spcPts val="0"/>
              </a:spcAft>
              <a:buClr>
                <a:srgbClr val="000000"/>
              </a:buClr>
              <a:buSzPct val="102959"/>
              <a:buFont typeface="Arial"/>
              <a:buNone/>
            </a:pPr>
            <a:r>
              <a:t/>
            </a:r>
            <a:endParaRPr b="0" i="0" sz="1050" u="none" cap="none" strike="noStrike">
              <a:solidFill>
                <a:schemeClr val="dk1"/>
              </a:solidFill>
              <a:latin typeface="Arial"/>
              <a:ea typeface="Arial"/>
              <a:cs typeface="Arial"/>
              <a:sym typeface="Arial"/>
            </a:endParaRPr>
          </a:p>
          <a:p>
            <a:pPr indent="-193675" lvl="0" marL="257175" marR="0" rtl="0" algn="l">
              <a:lnSpc>
                <a:spcPct val="90000"/>
              </a:lnSpc>
              <a:spcBef>
                <a:spcPts val="1000"/>
              </a:spcBef>
              <a:spcAft>
                <a:spcPts val="0"/>
              </a:spcAft>
              <a:buClr>
                <a:srgbClr val="000000"/>
              </a:buClr>
              <a:buSzPct val="80080"/>
              <a:buFont typeface="Noto Sans Symbols"/>
              <a:buNone/>
            </a:pPr>
            <a:r>
              <a:t/>
            </a:r>
            <a:endParaRPr b="0" i="0" sz="1350" u="none" cap="none" strike="noStrike">
              <a:solidFill>
                <a:schemeClr val="dk1"/>
              </a:solidFill>
              <a:latin typeface="Arial"/>
              <a:ea typeface="Arial"/>
              <a:cs typeface="Arial"/>
              <a:sym typeface="Arial"/>
            </a:endParaRPr>
          </a:p>
        </p:txBody>
      </p:sp>
      <p:pic>
        <p:nvPicPr>
          <p:cNvPr id="138" name="Google Shape;138;p5"/>
          <p:cNvPicPr preferRelativeResize="0"/>
          <p:nvPr/>
        </p:nvPicPr>
        <p:blipFill rotWithShape="1">
          <a:blip r:embed="rId5">
            <a:alphaModFix/>
          </a:blip>
          <a:srcRect b="0" l="0" r="0" t="0"/>
          <a:stretch/>
        </p:blipFill>
        <p:spPr>
          <a:xfrm>
            <a:off x="3130786" y="3628634"/>
            <a:ext cx="5877483" cy="2196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p6"/>
          <p:cNvPicPr preferRelativeResize="0"/>
          <p:nvPr/>
        </p:nvPicPr>
        <p:blipFill rotWithShape="1">
          <a:blip r:embed="rId3">
            <a:alphaModFix/>
          </a:blip>
          <a:srcRect b="0" l="0" r="0" t="0"/>
          <a:stretch/>
        </p:blipFill>
        <p:spPr>
          <a:xfrm>
            <a:off x="1692894" y="643466"/>
            <a:ext cx="5758210" cy="5571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pic>
        <p:nvPicPr>
          <p:cNvPr id="148" name="Google Shape;148;p7"/>
          <p:cNvPicPr preferRelativeResize="0"/>
          <p:nvPr/>
        </p:nvPicPr>
        <p:blipFill rotWithShape="1">
          <a:blip r:embed="rId3">
            <a:alphaModFix/>
          </a:blip>
          <a:srcRect b="0" l="0" r="0" t="0"/>
          <a:stretch/>
        </p:blipFill>
        <p:spPr>
          <a:xfrm>
            <a:off x="482600" y="791338"/>
            <a:ext cx="8178799" cy="5275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8"/>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8"/>
          <p:cNvSpPr/>
          <p:nvPr/>
        </p:nvSpPr>
        <p:spPr>
          <a:xfrm>
            <a:off x="501777" y="1677373"/>
            <a:ext cx="8140446" cy="18288"/>
          </a:xfrm>
          <a:custGeom>
            <a:rect b="b" l="l" r="r" t="t"/>
            <a:pathLst>
              <a:path extrusionOk="0" fill="none" h="18288" w="8140446">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extrusionOk="0" h="18288" w="8140446">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8"/>
          <p:cNvSpPr txBox="1"/>
          <p:nvPr/>
        </p:nvSpPr>
        <p:spPr>
          <a:xfrm>
            <a:off x="628650" y="1929384"/>
            <a:ext cx="7886700" cy="42519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Data Cleaning &amp; Handling Missing Values</a:t>
            </a:r>
            <a:endParaRPr/>
          </a:p>
          <a:p>
            <a:pPr indent="0" lvl="0" marL="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Handling Missing Values</a:t>
            </a:r>
            <a:endParaRPr/>
          </a:p>
          <a:p>
            <a:pPr indent="0" lvl="0" marL="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Total missing values identified across datasets:</a:t>
            </a:r>
            <a:endParaRPr b="0" i="0" sz="19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Counties_Percapita</a:t>
            </a:r>
            <a:r>
              <a:rPr b="0" i="0" lang="en-US" sz="1900" u="none" cap="none" strike="noStrike">
                <a:solidFill>
                  <a:schemeClr val="dk1"/>
                </a:solidFill>
                <a:latin typeface="Calibri"/>
                <a:ea typeface="Calibri"/>
                <a:cs typeface="Calibri"/>
                <a:sym typeface="Calibri"/>
              </a:rPr>
              <a:t>: 18,028 missing values</a:t>
            </a:r>
            <a:endParaRPr/>
          </a:p>
          <a:p>
            <a:pPr indent="-228600" lvl="1" marL="74295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County_zhvi_2bdrm</a:t>
            </a:r>
            <a:r>
              <a:rPr b="0" i="0" lang="en-US" sz="1900" u="none" cap="none" strike="noStrike">
                <a:solidFill>
                  <a:schemeClr val="dk1"/>
                </a:solidFill>
                <a:latin typeface="Calibri"/>
                <a:ea typeface="Calibri"/>
                <a:cs typeface="Calibri"/>
                <a:sym typeface="Calibri"/>
              </a:rPr>
              <a:t>: 213,101 missing values</a:t>
            </a:r>
            <a:endParaRPr/>
          </a:p>
          <a:p>
            <a:pPr indent="-228600" lvl="1" marL="74295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County_zhvi_3bdrm</a:t>
            </a:r>
            <a:r>
              <a:rPr b="0" i="0" lang="en-US" sz="1900" u="none" cap="none" strike="noStrike">
                <a:solidFill>
                  <a:schemeClr val="dk1"/>
                </a:solidFill>
                <a:latin typeface="Calibri"/>
                <a:ea typeface="Calibri"/>
                <a:cs typeface="Calibri"/>
                <a:sym typeface="Calibri"/>
              </a:rPr>
              <a:t>: 227,179 missing values</a:t>
            </a:r>
            <a:endParaRPr/>
          </a:p>
          <a:p>
            <a:pPr indent="0" lvl="0" marL="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Columns Dropped Due to High Missing Data:</a:t>
            </a:r>
            <a:endParaRPr b="0" i="0" sz="19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Examples: FIPS, Personal_Income_Raise, Population_Raise</a:t>
            </a:r>
            <a:endParaRPr/>
          </a:p>
          <a:p>
            <a:pPr indent="-228600" lvl="1" marL="742950" marR="0" rtl="0" algn="l">
              <a:lnSpc>
                <a:spcPct val="90000"/>
              </a:lnSpc>
              <a:spcBef>
                <a:spcPts val="60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Removed </a:t>
            </a:r>
            <a:r>
              <a:rPr b="1" i="0" lang="en-US" sz="1900" u="none" cap="none" strike="noStrike">
                <a:solidFill>
                  <a:schemeClr val="dk1"/>
                </a:solidFill>
                <a:latin typeface="Calibri"/>
                <a:ea typeface="Calibri"/>
                <a:cs typeface="Calibri"/>
                <a:sym typeface="Calibri"/>
              </a:rPr>
              <a:t>monthly home value columns</a:t>
            </a:r>
            <a:r>
              <a:rPr b="0" i="0" lang="en-US" sz="1900" u="none" cap="none" strike="noStrike">
                <a:solidFill>
                  <a:schemeClr val="dk1"/>
                </a:solidFill>
                <a:latin typeface="Calibri"/>
                <a:ea typeface="Calibri"/>
                <a:cs typeface="Calibri"/>
                <a:sym typeface="Calibri"/>
              </a:rPr>
              <a:t> in some datasets.</a:t>
            </a:r>
            <a:endParaRPr/>
          </a:p>
          <a:p>
            <a:pPr indent="0" lvl="0" marL="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Imputation Strategy:</a:t>
            </a:r>
            <a:endParaRPr b="0" i="0" sz="19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Numerical Features</a:t>
            </a:r>
            <a:r>
              <a:rPr b="0" i="0" lang="en-US" sz="1900" u="none" cap="none" strike="noStrike">
                <a:solidFill>
                  <a:schemeClr val="dk1"/>
                </a:solidFill>
                <a:latin typeface="Calibri"/>
                <a:ea typeface="Calibri"/>
                <a:cs typeface="Calibri"/>
                <a:sym typeface="Calibri"/>
              </a:rPr>
              <a:t>: Filled missing values with column mean.</a:t>
            </a:r>
            <a:endParaRPr/>
          </a:p>
          <a:p>
            <a:pPr indent="-228600" lvl="1" marL="742950" marR="0" rtl="0" algn="l">
              <a:lnSpc>
                <a:spcPct val="90000"/>
              </a:lnSpc>
              <a:spcBef>
                <a:spcPts val="600"/>
              </a:spcBef>
              <a:spcAft>
                <a:spcPts val="0"/>
              </a:spcAft>
              <a:buClr>
                <a:schemeClr val="dk1"/>
              </a:buClr>
              <a:buSzPts val="1900"/>
              <a:buFont typeface="Arial"/>
              <a:buChar char="•"/>
            </a:pPr>
            <a:r>
              <a:rPr b="1" i="0" lang="en-US" sz="1900" u="none" cap="none" strike="noStrike">
                <a:solidFill>
                  <a:schemeClr val="dk1"/>
                </a:solidFill>
                <a:latin typeface="Calibri"/>
                <a:ea typeface="Calibri"/>
                <a:cs typeface="Calibri"/>
                <a:sym typeface="Calibri"/>
              </a:rPr>
              <a:t>Categorical Features</a:t>
            </a:r>
            <a:r>
              <a:rPr b="0" i="0" lang="en-US" sz="1900" u="none" cap="none" strike="noStrike">
                <a:solidFill>
                  <a:schemeClr val="dk1"/>
                </a:solidFill>
                <a:latin typeface="Calibri"/>
                <a:ea typeface="Calibri"/>
                <a:cs typeface="Calibri"/>
                <a:sym typeface="Calibri"/>
              </a:rPr>
              <a:t>: Not applicable in this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9"/>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9"/>
          <p:cNvSpPr/>
          <p:nvPr/>
        </p:nvSpPr>
        <p:spPr>
          <a:xfrm>
            <a:off x="501777" y="1677373"/>
            <a:ext cx="8140446" cy="18288"/>
          </a:xfrm>
          <a:custGeom>
            <a:rect b="b" l="l" r="r" t="t"/>
            <a:pathLst>
              <a:path extrusionOk="0" fill="none" h="18288" w="8140446">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extrusionOk="0" h="18288" w="8140446">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9"/>
          <p:cNvSpPr txBox="1"/>
          <p:nvPr/>
        </p:nvSpPr>
        <p:spPr>
          <a:xfrm>
            <a:off x="628650" y="1929384"/>
            <a:ext cx="7886700" cy="42519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Removing Duplicates &amp; Feature Engineering</a:t>
            </a:r>
            <a:endParaRPr/>
          </a:p>
          <a:p>
            <a:pPr indent="0" lvl="0" marL="0" marR="0" rtl="0" algn="l">
              <a:lnSpc>
                <a:spcPct val="90000"/>
              </a:lnSpc>
              <a:spcBef>
                <a:spcPts val="60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Removing Duplicates</a:t>
            </a:r>
            <a:endParaRPr/>
          </a:p>
          <a:p>
            <a:pPr indent="0" lvl="0" marL="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No duplicate rows were found in any dataset.</a:t>
            </a:r>
            <a:endParaRPr/>
          </a:p>
          <a:p>
            <a:pPr indent="0" lvl="0" marL="0" marR="0" rtl="0" algn="l">
              <a:lnSpc>
                <a:spcPct val="90000"/>
              </a:lnSpc>
              <a:spcBef>
                <a:spcPts val="60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Feature Engineering &amp; Transformations</a:t>
            </a:r>
            <a:endParaRPr/>
          </a:p>
          <a:p>
            <a:pPr indent="0" lvl="0" marL="0" marR="0" rtl="0" algn="l">
              <a:lnSpc>
                <a:spcPct val="90000"/>
              </a:lnSpc>
              <a:spcBef>
                <a:spcPts val="60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Normalization of Numerical Features</a:t>
            </a:r>
            <a:r>
              <a:rPr b="0" i="0" lang="en-US" sz="1000" u="none" cap="none" strike="noStrike">
                <a:solidFill>
                  <a:schemeClr val="dk1"/>
                </a:solidFill>
                <a:latin typeface="Calibri"/>
                <a:ea typeface="Calibri"/>
                <a:cs typeface="Calibri"/>
                <a:sym typeface="Calibri"/>
              </a:rPr>
              <a:t>:</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Applied </a:t>
            </a:r>
            <a:r>
              <a:rPr b="1" i="0" lang="en-US" sz="1000" u="none" cap="none" strike="noStrike">
                <a:solidFill>
                  <a:schemeClr val="dk1"/>
                </a:solidFill>
                <a:latin typeface="Calibri"/>
                <a:ea typeface="Calibri"/>
                <a:cs typeface="Calibri"/>
                <a:sym typeface="Calibri"/>
              </a:rPr>
              <a:t>min-max normalization</a:t>
            </a:r>
            <a:r>
              <a:rPr b="0" i="0" lang="en-US" sz="1000" u="none" cap="none" strike="noStrike">
                <a:solidFill>
                  <a:schemeClr val="dk1"/>
                </a:solidFill>
                <a:latin typeface="Calibri"/>
                <a:ea typeface="Calibri"/>
                <a:cs typeface="Calibri"/>
                <a:sym typeface="Calibri"/>
              </a:rPr>
              <a:t> on numerical columns to scale values between 0 and 1.</a:t>
            </a:r>
            <a:endParaRPr/>
          </a:p>
          <a:p>
            <a:pPr indent="0" lvl="0" marL="0" marR="0" rtl="0" algn="l">
              <a:lnSpc>
                <a:spcPct val="90000"/>
              </a:lnSpc>
              <a:spcBef>
                <a:spcPts val="60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Total Rows After Cleaning</a:t>
            </a:r>
            <a:r>
              <a:rPr b="0" i="0" lang="en-US" sz="1000" u="none" cap="none" strike="noStrike">
                <a:solidFill>
                  <a:schemeClr val="dk1"/>
                </a:solidFill>
                <a:latin typeface="Calibri"/>
                <a:ea typeface="Calibri"/>
                <a:cs typeface="Calibri"/>
                <a:sym typeface="Calibri"/>
              </a:rPr>
              <a:t>:</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Counties_Percapita: </a:t>
            </a:r>
            <a:r>
              <a:rPr b="1" i="0" lang="en-US" sz="1000" u="none" cap="none" strike="noStrike">
                <a:solidFill>
                  <a:schemeClr val="dk1"/>
                </a:solidFill>
                <a:latin typeface="Calibri"/>
                <a:ea typeface="Calibri"/>
                <a:cs typeface="Calibri"/>
                <a:sym typeface="Calibri"/>
              </a:rPr>
              <a:t>10,990 rows</a:t>
            </a:r>
            <a:endParaRPr b="0" i="0" sz="10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Percapita_Income: </a:t>
            </a:r>
            <a:r>
              <a:rPr b="1" i="0" lang="en-US" sz="1000" u="none" cap="none" strike="noStrike">
                <a:solidFill>
                  <a:schemeClr val="dk1"/>
                </a:solidFill>
                <a:latin typeface="Calibri"/>
                <a:ea typeface="Calibri"/>
                <a:cs typeface="Calibri"/>
                <a:sym typeface="Calibri"/>
              </a:rPr>
              <a:t>28,260 rows</a:t>
            </a:r>
            <a:endParaRPr b="0" i="0" sz="10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Formatted_IncomeZip: </a:t>
            </a:r>
            <a:r>
              <a:rPr b="1" i="0" lang="en-US" sz="1000" u="none" cap="none" strike="noStrike">
                <a:solidFill>
                  <a:schemeClr val="dk1"/>
                </a:solidFill>
                <a:latin typeface="Calibri"/>
                <a:ea typeface="Calibri"/>
                <a:cs typeface="Calibri"/>
                <a:sym typeface="Calibri"/>
              </a:rPr>
              <a:t>9,420 rows</a:t>
            </a:r>
            <a:endParaRPr b="0" i="0" sz="10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County_zhvi_2bdrm: </a:t>
            </a:r>
            <a:r>
              <a:rPr b="1" i="0" lang="en-US" sz="1000" u="none" cap="none" strike="noStrike">
                <a:solidFill>
                  <a:schemeClr val="dk1"/>
                </a:solidFill>
                <a:latin typeface="Calibri"/>
                <a:ea typeface="Calibri"/>
                <a:cs typeface="Calibri"/>
                <a:sym typeface="Calibri"/>
              </a:rPr>
              <a:t>2,531 rows</a:t>
            </a:r>
            <a:endParaRPr b="0" i="0" sz="1000" u="none" cap="none" strike="noStrike">
              <a:solidFill>
                <a:schemeClr val="dk1"/>
              </a:solidFill>
              <a:latin typeface="Calibri"/>
              <a:ea typeface="Calibri"/>
              <a:cs typeface="Calibri"/>
              <a:sym typeface="Calibri"/>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County_zhvi_3bdrm: </a:t>
            </a:r>
            <a:r>
              <a:rPr b="1" i="0" lang="en-US" sz="1000" u="none" cap="none" strike="noStrike">
                <a:solidFill>
                  <a:schemeClr val="dk1"/>
                </a:solidFill>
                <a:latin typeface="Calibri"/>
                <a:ea typeface="Calibri"/>
                <a:cs typeface="Calibri"/>
                <a:sym typeface="Calibri"/>
              </a:rPr>
              <a:t>2,802 rows</a:t>
            </a:r>
            <a:endParaRPr b="0" i="0" sz="1000" u="none" cap="none" strike="noStrike">
              <a:solidFill>
                <a:schemeClr val="dk1"/>
              </a:solidFill>
              <a:latin typeface="Calibri"/>
              <a:ea typeface="Calibri"/>
              <a:cs typeface="Calibri"/>
              <a:sym typeface="Calibri"/>
            </a:endParaRPr>
          </a:p>
          <a:p>
            <a:pPr indent="0" lvl="0" marL="0" marR="0" rtl="0" algn="l">
              <a:lnSpc>
                <a:spcPct val="90000"/>
              </a:lnSpc>
              <a:spcBef>
                <a:spcPts val="600"/>
              </a:spcBef>
              <a:spcAft>
                <a:spcPts val="0"/>
              </a:spcAft>
              <a:buClr>
                <a:schemeClr val="dk1"/>
              </a:buClr>
              <a:buSzPts val="1000"/>
              <a:buFont typeface="Arial"/>
              <a:buChar char="•"/>
            </a:pPr>
            <a:r>
              <a:rPr b="1" i="0" lang="en-US" sz="1000" u="none" cap="none" strike="noStrike">
                <a:solidFill>
                  <a:schemeClr val="dk1"/>
                </a:solidFill>
                <a:latin typeface="Calibri"/>
                <a:ea typeface="Calibri"/>
                <a:cs typeface="Calibri"/>
                <a:sym typeface="Calibri"/>
              </a:rPr>
              <a:t>Total Columns After Cleaning</a:t>
            </a:r>
            <a:r>
              <a:rPr b="0" i="0" lang="en-US" sz="1000" u="none" cap="none" strike="noStrike">
                <a:solidFill>
                  <a:schemeClr val="dk1"/>
                </a:solidFill>
                <a:latin typeface="Calibri"/>
                <a:ea typeface="Calibri"/>
                <a:cs typeface="Calibri"/>
                <a:sym typeface="Calibri"/>
              </a:rPr>
              <a:t>:</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Counties_Percapita: 18 columns</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Percapita_Income: 6 columns</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Formatted_IncomeZip: 8 columns</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County_zhvi_2bdrm: 310 columns</a:t>
            </a:r>
            <a:endParaRPr/>
          </a:p>
          <a:p>
            <a:pPr indent="-228600" lvl="1" marL="742950" marR="0" rtl="0" algn="l">
              <a:lnSpc>
                <a:spcPct val="90000"/>
              </a:lnSpc>
              <a:spcBef>
                <a:spcPts val="600"/>
              </a:spcBef>
              <a:spcAft>
                <a:spcPts val="0"/>
              </a:spcAft>
              <a:buClr>
                <a:schemeClr val="dk1"/>
              </a:buClr>
              <a:buSzPts val="1000"/>
              <a:buFont typeface="Arial"/>
              <a:buChar char="•"/>
            </a:pPr>
            <a:r>
              <a:rPr b="0" i="0" lang="en-US" sz="1000" u="none" cap="none" strike="noStrike">
                <a:solidFill>
                  <a:schemeClr val="dk1"/>
                </a:solidFill>
                <a:latin typeface="Calibri"/>
                <a:ea typeface="Calibri"/>
                <a:cs typeface="Calibri"/>
                <a:sym typeface="Calibri"/>
              </a:rPr>
              <a:t>County_zhvi_3bdrm: 309 columns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